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04ac51d698c42fe" /><Relationship Type="http://schemas.openxmlformats.org/officeDocument/2006/relationships/extended-properties" Target="/docProps/app.xml" Id="Rd9e4a67a5b5a478b" /><Relationship Type="http://schemas.openxmlformats.org/officeDocument/2006/relationships/officeDocument" Target="/ppt/presentation.xml" Id="R7a5f8c33ca244f9f" /></Relationships>
</file>

<file path=ppt/presentation.xml><?xml version="1.0" encoding="utf-8"?>
<p:presentation xmlns:p="http://schemas.openxmlformats.org/presentationml/2006/main">
  <p:sldMasterIdLst>
    <p:sldMasterId xmlns:r="http://schemas.openxmlformats.org/officeDocument/2006/relationships" id="2147483648" r:id="R713a760c475f4c4c"/>
  </p:sldMasterIdLst>
  <p:notesMasterIdLst>
    <p:notesMasterId xmlns:r="http://schemas.openxmlformats.org/officeDocument/2006/relationships" r:id="R0a2a1f0e6b524458"/>
  </p:notesMasterIdLst>
  <p:sldIdLst>
    <p:sldId xmlns:r="http://schemas.openxmlformats.org/officeDocument/2006/relationships" id="256" r:id="Rf0dc6419aecd4eda"/>
    <p:sldId xmlns:r="http://schemas.openxmlformats.org/officeDocument/2006/relationships" id="257" r:id="R5a3430114d804987"/>
    <p:sldId xmlns:r="http://schemas.openxmlformats.org/officeDocument/2006/relationships" id="258" r:id="R945e17c08dae46bb"/>
    <p:sldId xmlns:r="http://schemas.openxmlformats.org/officeDocument/2006/relationships" id="259" r:id="Re79ae971d0614fc6"/>
    <p:sldId xmlns:r="http://schemas.openxmlformats.org/officeDocument/2006/relationships" id="260" r:id="R489771dd021b4329"/>
    <p:sldId xmlns:r="http://schemas.openxmlformats.org/officeDocument/2006/relationships" id="261" r:id="R00421e315a8841c8"/>
    <p:sldId xmlns:r="http://schemas.openxmlformats.org/officeDocument/2006/relationships" id="262" r:id="R2136cbd8a3184e5d"/>
    <p:sldId xmlns:r="http://schemas.openxmlformats.org/officeDocument/2006/relationships" id="263" r:id="R46c0820bc7fe4c7f"/>
    <p:sldId xmlns:r="http://schemas.openxmlformats.org/officeDocument/2006/relationships" id="264" r:id="R9d70084ac64b42b1"/>
    <p:sldId xmlns:r="http://schemas.openxmlformats.org/officeDocument/2006/relationships" id="265" r:id="Rcfca9276e80943dd"/>
    <p:sldId xmlns:r="http://schemas.openxmlformats.org/officeDocument/2006/relationships" id="266" r:id="R019a84d2cfb64c9e"/>
    <p:sldId xmlns:r="http://schemas.openxmlformats.org/officeDocument/2006/relationships" id="267" r:id="Rc839074009b4420f"/>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4c63e4fecf12459d" /><Relationship Type="http://schemas.openxmlformats.org/officeDocument/2006/relationships/slideMaster" Target="/ppt/slideMasters/slideMaster1.xml" Id="R713a760c475f4c4c" /><Relationship Type="http://schemas.openxmlformats.org/officeDocument/2006/relationships/notesMaster" Target="/ppt/notesMasters/notesMaster1.xml" Id="R0a2a1f0e6b524458" /><Relationship Type="http://schemas.openxmlformats.org/officeDocument/2006/relationships/presProps" Target="/ppt/presProps.xml" Id="Re4d447d190d54e39" /><Relationship Type="http://schemas.openxmlformats.org/officeDocument/2006/relationships/tableStyles" Target="/ppt/tableStyles.xml" Id="Rba7f5a25df1a4682" /><Relationship Type="http://schemas.openxmlformats.org/officeDocument/2006/relationships/slide" Target="/ppt/slides/slide1.xml" Id="Rf0dc6419aecd4eda" /><Relationship Type="http://schemas.openxmlformats.org/officeDocument/2006/relationships/slide" Target="/ppt/slides/slide2.xml" Id="R5a3430114d804987" /><Relationship Type="http://schemas.openxmlformats.org/officeDocument/2006/relationships/slide" Target="/ppt/slides/slide3.xml" Id="R945e17c08dae46bb" /><Relationship Type="http://schemas.openxmlformats.org/officeDocument/2006/relationships/slide" Target="/ppt/slides/slide4.xml" Id="Re79ae971d0614fc6" /><Relationship Type="http://schemas.openxmlformats.org/officeDocument/2006/relationships/slide" Target="/ppt/slides/slide5.xml" Id="R489771dd021b4329" /><Relationship Type="http://schemas.openxmlformats.org/officeDocument/2006/relationships/slide" Target="/ppt/slides/slide6.xml" Id="R00421e315a8841c8" /><Relationship Type="http://schemas.openxmlformats.org/officeDocument/2006/relationships/slide" Target="/ppt/slides/slide7.xml" Id="R2136cbd8a3184e5d" /><Relationship Type="http://schemas.openxmlformats.org/officeDocument/2006/relationships/slide" Target="/ppt/slides/slide8.xml" Id="R46c0820bc7fe4c7f" /><Relationship Type="http://schemas.openxmlformats.org/officeDocument/2006/relationships/slide" Target="/ppt/slides/slide9.xml" Id="R9d70084ac64b42b1" /><Relationship Type="http://schemas.openxmlformats.org/officeDocument/2006/relationships/slide" Target="/ppt/slides/slide10.xml" Id="Rcfca9276e80943dd" /><Relationship Type="http://schemas.openxmlformats.org/officeDocument/2006/relationships/slide" Target="/ppt/slides/slide11.xml" Id="R019a84d2cfb64c9e" /><Relationship Type="http://schemas.openxmlformats.org/officeDocument/2006/relationships/slide" Target="/ppt/slides/slide12.xml" Id="Rc839074009b4420f"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851905144ca341a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9847ca8fad845b6" /><Relationship Type="http://schemas.openxmlformats.org/officeDocument/2006/relationships/notesMaster" Target="/ppt/notesMasters/notesMaster1.xml" Id="R9adfe06aeebe4b6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f72780cb0f994707" /><Relationship Type="http://schemas.openxmlformats.org/officeDocument/2006/relationships/notesMaster" Target="/ppt/notesMasters/notesMaster1.xml" Id="R463a1cd6c3ed49e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0cf2f6594915428b" /><Relationship Type="http://schemas.openxmlformats.org/officeDocument/2006/relationships/notesMaster" Target="/ppt/notesMasters/notesMaster1.xml" Id="R0dc9c0281d884bf3"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4b26e7490dfb4e1d" /><Relationship Type="http://schemas.openxmlformats.org/officeDocument/2006/relationships/notesMaster" Target="/ppt/notesMasters/notesMaster1.xml" Id="R84f8dcfae163456f" /></Relationships>
</file>

<file path=ppt/notesSlides/_rels/notesSlide2.xml.rels>&#65279;<?xml version="1.0" encoding="utf-8"?><Relationships xmlns="http://schemas.openxmlformats.org/package/2006/relationships"><Relationship Type="http://schemas.openxmlformats.org/officeDocument/2006/relationships/slide" Target="/ppt/slides/slide2.xml" Id="R391839edc6d0451a" /><Relationship Type="http://schemas.openxmlformats.org/officeDocument/2006/relationships/notesMaster" Target="/ppt/notesMasters/notesMaster1.xml" Id="R631c97237adc41e1" /></Relationships>
</file>

<file path=ppt/notesSlides/_rels/notesSlide3.xml.rels>&#65279;<?xml version="1.0" encoding="utf-8"?><Relationships xmlns="http://schemas.openxmlformats.org/package/2006/relationships"><Relationship Type="http://schemas.openxmlformats.org/officeDocument/2006/relationships/slide" Target="/ppt/slides/slide3.xml" Id="R5648171c5d8f42c7" /><Relationship Type="http://schemas.openxmlformats.org/officeDocument/2006/relationships/notesMaster" Target="/ppt/notesMasters/notesMaster1.xml" Id="R4ccc8f50fde34f7f" /></Relationships>
</file>

<file path=ppt/notesSlides/_rels/notesSlide4.xml.rels>&#65279;<?xml version="1.0" encoding="utf-8"?><Relationships xmlns="http://schemas.openxmlformats.org/package/2006/relationships"><Relationship Type="http://schemas.openxmlformats.org/officeDocument/2006/relationships/slide" Target="/ppt/slides/slide4.xml" Id="Ra486a1575bbf422d" /><Relationship Type="http://schemas.openxmlformats.org/officeDocument/2006/relationships/notesMaster" Target="/ppt/notesMasters/notesMaster1.xml" Id="R7b5a4b454d48408b" /></Relationships>
</file>

<file path=ppt/notesSlides/_rels/notesSlide5.xml.rels>&#65279;<?xml version="1.0" encoding="utf-8"?><Relationships xmlns="http://schemas.openxmlformats.org/package/2006/relationships"><Relationship Type="http://schemas.openxmlformats.org/officeDocument/2006/relationships/slide" Target="/ppt/slides/slide5.xml" Id="R5548b88de72d432b" /><Relationship Type="http://schemas.openxmlformats.org/officeDocument/2006/relationships/notesMaster" Target="/ppt/notesMasters/notesMaster1.xml" Id="R7a06860c5f414fa3" /></Relationships>
</file>

<file path=ppt/notesSlides/_rels/notesSlide6.xml.rels>&#65279;<?xml version="1.0" encoding="utf-8"?><Relationships xmlns="http://schemas.openxmlformats.org/package/2006/relationships"><Relationship Type="http://schemas.openxmlformats.org/officeDocument/2006/relationships/slide" Target="/ppt/slides/slide6.xml" Id="Rdca72841d2aa498d" /><Relationship Type="http://schemas.openxmlformats.org/officeDocument/2006/relationships/notesMaster" Target="/ppt/notesMasters/notesMaster1.xml" Id="Rb2c27cb36c8f41e8" /></Relationships>
</file>

<file path=ppt/notesSlides/_rels/notesSlide7.xml.rels>&#65279;<?xml version="1.0" encoding="utf-8"?><Relationships xmlns="http://schemas.openxmlformats.org/package/2006/relationships"><Relationship Type="http://schemas.openxmlformats.org/officeDocument/2006/relationships/slide" Target="/ppt/slides/slide7.xml" Id="R5dd2c02b29f34471" /><Relationship Type="http://schemas.openxmlformats.org/officeDocument/2006/relationships/notesMaster" Target="/ppt/notesMasters/notesMaster1.xml" Id="Rb5956e8bdd904369" /></Relationships>
</file>

<file path=ppt/notesSlides/_rels/notesSlide8.xml.rels>&#65279;<?xml version="1.0" encoding="utf-8"?><Relationships xmlns="http://schemas.openxmlformats.org/package/2006/relationships"><Relationship Type="http://schemas.openxmlformats.org/officeDocument/2006/relationships/slide" Target="/ppt/slides/slide8.xml" Id="R128c8a1053ee48c9" /><Relationship Type="http://schemas.openxmlformats.org/officeDocument/2006/relationships/notesMaster" Target="/ppt/notesMasters/notesMaster1.xml" Id="R648e53c28c5d4880" /></Relationships>
</file>

<file path=ppt/notesSlides/_rels/notesSlide9.xml.rels>&#65279;<?xml version="1.0" encoding="utf-8"?><Relationships xmlns="http://schemas.openxmlformats.org/package/2006/relationships"><Relationship Type="http://schemas.openxmlformats.org/officeDocument/2006/relationships/slide" Target="/ppt/slides/slide9.xml" Id="R53cd3c4790514c0a" /><Relationship Type="http://schemas.openxmlformats.org/officeDocument/2006/relationships/notesMaster" Target="/ppt/notesMasters/notesMaster1.xml" Id="R16553fe0e99d4556"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This is the native policy-evidence lifecycle using persisted Run/Episode/Grade evidence. An Observer receipt alone is not a native grade. Each artifact requires its exact admission conditions; training dispatch and external accreditation are not included.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Source: docs/product/OBSERVER-LAUNCH-PRODUCTION-2026-09-06.json. Existing case6ecaafe2ee624ee99890cbea175fbed6 and Universec3e493372d8a398b0b4fd0e1e7aa1784. Final verifier10:02UTC replayed both3command receipts, sameSHA01059ec32a3b880bcebd56964d221b1fc6e0278a2fb319c45a6350062903cb5f.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Setup is a customer-specific qualification process. Nativepublicsigning, npmpublication and enterprisecredentials remain external gates. No price, ROI, adoption or futureperformance is asserted.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The example is B2B software sales. A successful simulation is limited to approved rules and does not establish external business truth.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Guard capture is integration-specific. A portable recorder alone does not prove complete capture or enforcement. Interview authoring is a separate route into the task/environment factory.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The chronology on this slide is illustrative. Capture sessions join a continuing business case. There is no claim that every intervening activity was captured or that the software observed a real customer sale.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macOS requires15.2+ and actual app permissions; public distribution still needs DeveloperID/notary credentials. Browser collection is bounded categorical metadata, not complete page text. Provider-specific scopes apply.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A detour outside the scope is not captured. Within scope it may be classified as irrelevant. Exclusion changes case membership, not an assertion of immediate source deletion. Scores are not calibrated probabilities.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Automatic Universe proposal preserves chronological observation references. It does not infer business causality. Owner approval of the exact plan is separate from verifying the captured case.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Diagram is illustrative. The stored synthetic production proof advanced30virtualdays and replayed both saved runs identically. Branches require explicit commands and do not predict real future events.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docs/product/HOW-GRADIA-WORKS.md and docs/investor/CURRENT-STATE-AND-CLAIM-LEDGER.md. Implementation checkpoint30ce45d,2026-09-06. Illustrative examples are not customer results. The Observer attempt endpoint reserves calls durably, accepts1–8bounded calls per attempt, applies visible-only inputs and rechecks current authority after the provider request. The engine has200totalcommands. Local synthetic attempts are exercised; release smoke made no production model call.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78120b09638407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ca8e60b45764e47" /><Relationship Type="http://schemas.openxmlformats.org/officeDocument/2006/relationships/slideLayout" Target="/ppt/slideLayouts/slideLayout1.xml" Id="Rf9fbae3d76af4525"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f9fbae3d76af4525"/>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c23249c37a44334" /><Relationship Type="http://schemas.openxmlformats.org/officeDocument/2006/relationships/image" Target="/ppt/media/image.png" Id="R629efe8262a64478" /><Relationship Type="http://schemas.openxmlformats.org/officeDocument/2006/relationships/notesSlide" Target="/ppt/notesSlides/notesSlide1.xml" Id="R0c878d395f85453f"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3577a0e1a2d542a3" /><Relationship Type="http://schemas.openxmlformats.org/officeDocument/2006/relationships/image" Target="/ppt/media/image10.png" Id="R77affbe0536449ec" /><Relationship Type="http://schemas.openxmlformats.org/officeDocument/2006/relationships/notesSlide" Target="/ppt/notesSlides/notesSlide10.xml" Id="R5f6bdf1e7d3f4cc7"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df2b3b21b0954984" /><Relationship Type="http://schemas.openxmlformats.org/officeDocument/2006/relationships/image" Target="/ppt/media/image11.png" Id="Rb02693d51e284249" /><Relationship Type="http://schemas.openxmlformats.org/officeDocument/2006/relationships/notesSlide" Target="/ppt/notesSlides/notesSlide11.xml" Id="Rb8ac7556f4344e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d6e4baf539624593" /><Relationship Type="http://schemas.openxmlformats.org/officeDocument/2006/relationships/image" Target="/ppt/media/image12.png" Id="R1c68138be7ac4af9" /><Relationship Type="http://schemas.openxmlformats.org/officeDocument/2006/relationships/notesSlide" Target="/ppt/notesSlides/notesSlide12.xml" Id="Rce920a31e56e4a76"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1d7fa68dc7aa4c45" /><Relationship Type="http://schemas.openxmlformats.org/officeDocument/2006/relationships/image" Target="/ppt/media/image2.png" Id="R4f3c6be0a91d4222" /><Relationship Type="http://schemas.openxmlformats.org/officeDocument/2006/relationships/notesSlide" Target="/ppt/notesSlides/notesSlide2.xml" Id="R7e95bfae7f904c9a"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4143c65e5622444a" /><Relationship Type="http://schemas.openxmlformats.org/officeDocument/2006/relationships/image" Target="/ppt/media/image3.png" Id="Re2a3e6a8abd64ec9" /><Relationship Type="http://schemas.openxmlformats.org/officeDocument/2006/relationships/notesSlide" Target="/ppt/notesSlides/notesSlide3.xml" Id="Ra199c6697c0545d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3340b4a503d343eb" /><Relationship Type="http://schemas.openxmlformats.org/officeDocument/2006/relationships/image" Target="/ppt/media/image4.png" Id="R40a098a8661b422e" /><Relationship Type="http://schemas.openxmlformats.org/officeDocument/2006/relationships/notesSlide" Target="/ppt/notesSlides/notesSlide4.xml" Id="R557494be933e492e"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135e3172cda74185" /><Relationship Type="http://schemas.openxmlformats.org/officeDocument/2006/relationships/image" Target="/ppt/media/image5.png" Id="Rf8c1aa271b1a419c" /><Relationship Type="http://schemas.openxmlformats.org/officeDocument/2006/relationships/notesSlide" Target="/ppt/notesSlides/notesSlide5.xml" Id="R1964b55db0664034"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86b2f68fa8243e8" /><Relationship Type="http://schemas.openxmlformats.org/officeDocument/2006/relationships/image" Target="/ppt/media/image6.png" Id="R08fc3e37624f4770" /><Relationship Type="http://schemas.openxmlformats.org/officeDocument/2006/relationships/notesSlide" Target="/ppt/notesSlides/notesSlide6.xml" Id="R616cbf6803fe48d3"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f008d56310a34139" /><Relationship Type="http://schemas.openxmlformats.org/officeDocument/2006/relationships/image" Target="/ppt/media/image7.png" Id="Rfedcb2dfba0f494f" /><Relationship Type="http://schemas.openxmlformats.org/officeDocument/2006/relationships/notesSlide" Target="/ppt/notesSlides/notesSlide7.xml" Id="R9ed62aac089d4957"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fbe8b3cb5a7444a9" /><Relationship Type="http://schemas.openxmlformats.org/officeDocument/2006/relationships/image" Target="/ppt/media/image8.png" Id="R8622b994cb534ba2" /><Relationship Type="http://schemas.openxmlformats.org/officeDocument/2006/relationships/notesSlide" Target="/ppt/notesSlides/notesSlide8.xml" Id="R0f271908ef9f4706"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409276033844c7b" /><Relationship Type="http://schemas.openxmlformats.org/officeDocument/2006/relationships/image" Target="/ppt/media/image9.png" Id="Rdc26246bcf254760" /><Relationship Type="http://schemas.openxmlformats.org/officeDocument/2006/relationships/notesSlide" Target="/ppt/notesSlides/notesSlide9.xml" Id="R6be94930759a4450" /></Relationships>
</file>

<file path=ppt/slides/slide1.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629efe8262a64478"/>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44CE9AC2-BB8E-4AC1-8E6B-206581E336F5}"/>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A31ADB1D-9D52-445D-A4ED-1C6583E98873}"/>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98E8594A-635D-4558-95BC-4E8130BBA32E}"/>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000" b="0">
                <a:solidFill>
                  <a:srgbClr val="1A1815"/>
                </a:solidFill>
                <a:latin typeface="Fraunces"/>
                <a:ea typeface="Fraunces"/>
                <a:cs typeface="Fraunces"/>
              </a:defRPr>
            </a:pPr>
            <a:r>
              <a:rPr sz="3000" b="0">
                <a:solidFill>
                  <a:srgbClr val="1A1815"/>
                </a:solidFill>
                <a:latin typeface="Fraunces"/>
                <a:ea typeface="Fraunces"/>
                <a:cs typeface="Fraunces"/>
              </a:rPr>
              <a:t>How Gradia works</a:t>
            </a:r>
          </a:p>
        </p:txBody>
      </p:sp>
      <p:sp>
        <p:nvSpPr>
          <p:cNvPr id="5" name="">
            <a:extLst xmlns:a="http://schemas.openxmlformats.org/drawingml/2006/main">
              <a:ext uri="{FF2B5EF4-FFF2-40B4-BE49-F238E27FC236}">
                <a16:creationId xmlns:a16="http://schemas.microsoft.com/office/drawing/2014/main" id="{2A05DB4D-6314-4CE8-8BED-1A793AB4D53E}"/>
              </a:ext>
            </a:extLst>
          </p:cNvPr>
          <p:cNvSpPr>
            <a:spLocks xmlns:a="http://schemas.openxmlformats.org/drawingml/2006/main" noGrp="1"/>
          </p:cNvSpPr>
          <p:nvPr/>
        </p:nvSpPr>
        <p:spPr>
          <a:xfrm xmlns:a="http://schemas.openxmlformats.org/drawingml/2006/main">
            <a:off x="685800" y="2457450"/>
            <a:ext cx="10287000" cy="1619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4650" b="0">
                <a:solidFill>
                  <a:srgbClr val="1A1815"/>
                </a:solidFill>
                <a:latin typeface="Fraunces"/>
                <a:ea typeface="Fraunces"/>
                <a:cs typeface="Fraunces"/>
              </a:defRPr>
            </a:pPr>
            <a:r>
              <a:rPr sz="4650" b="0">
                <a:solidFill>
                  <a:srgbClr val="1A1815"/>
                </a:solidFill>
                <a:latin typeface="Fraunces"/>
                <a:ea typeface="Fraunces"/>
                <a:cs typeface="Fraunces"/>
              </a:rPr>
              <a:t>A real workflow becomes</a:t>
            </a:r>
          </a:p>
          <a:p xmlns:a="http://schemas.openxmlformats.org/drawingml/2006/main">
            <a:pPr>
              <a:defRPr sz="4650" b="0">
                <a:solidFill>
                  <a:srgbClr val="1A1815"/>
                </a:solidFill>
                <a:latin typeface="Fraunces"/>
                <a:ea typeface="Fraunces"/>
                <a:cs typeface="Fraunces"/>
              </a:defRPr>
            </a:pPr>
            <a:r>
              <a:rPr sz="4650" b="0">
                <a:solidFill>
                  <a:srgbClr val="1A1815"/>
                </a:solidFill>
                <a:latin typeface="Fraunces"/>
                <a:ea typeface="Fraunces"/>
                <a:cs typeface="Fraunces"/>
              </a:rPr>
              <a:t>a test you can inspect</a:t>
            </a:r>
          </a:p>
        </p:txBody>
      </p:sp>
      <p:sp>
        <p:nvSpPr>
          <p:cNvPr id="6" name="">
            <a:extLst xmlns:a="http://schemas.openxmlformats.org/drawingml/2006/main">
              <a:ext uri="{FF2B5EF4-FFF2-40B4-BE49-F238E27FC236}">
                <a16:creationId xmlns:a16="http://schemas.microsoft.com/office/drawing/2014/main" id="{7B48C4D2-BF45-4449-8C23-4C7E27F51506}"/>
              </a:ext>
            </a:extLst>
          </p:cNvPr>
          <p:cNvSpPr>
            <a:spLocks xmlns:a="http://schemas.openxmlformats.org/drawingml/2006/main" noGrp="1"/>
          </p:cNvSpPr>
          <p:nvPr/>
        </p:nvSpPr>
        <p:spPr>
          <a:xfrm xmlns:a="http://schemas.openxmlformats.org/drawingml/2006/main">
            <a:off x="723900" y="4610100"/>
            <a:ext cx="97155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325" b="0">
                <a:solidFill>
                  <a:srgbClr val="45403A"/>
                </a:solidFill>
                <a:latin typeface="Geist"/>
                <a:ea typeface="Geist"/>
                <a:cs typeface="Geist"/>
              </a:defRPr>
            </a:pPr>
            <a:r>
              <a:rPr sz="2325" b="0">
                <a:solidFill>
                  <a:srgbClr val="45403A"/>
                </a:solidFill>
                <a:latin typeface="Geist"/>
                <a:ea typeface="Geist"/>
                <a:cs typeface="Geist"/>
              </a:rPr>
              <a:t>For the people who own the work</a:t>
            </a:r>
          </a:p>
          <a:p xmlns:a="http://schemas.openxmlformats.org/drawingml/2006/main">
            <a:pPr>
              <a:defRPr sz="2325" b="0">
                <a:solidFill>
                  <a:srgbClr val="45403A"/>
                </a:solidFill>
                <a:latin typeface="Geist"/>
                <a:ea typeface="Geist"/>
                <a:cs typeface="Geist"/>
              </a:defRPr>
            </a:pPr>
            <a:r>
              <a:rPr sz="2325" b="0">
                <a:solidFill>
                  <a:srgbClr val="45403A"/>
                </a:solidFill>
                <a:latin typeface="Geist"/>
                <a:ea typeface="Geist"/>
                <a:cs typeface="Geist"/>
              </a:rPr>
              <a:t>and the teams building the agent.</a:t>
            </a:r>
          </a:p>
        </p:txBody>
      </p:sp>
      <p:sp>
        <p:nvSpPr>
          <p:cNvPr id="7" name="">
            <a:extLst xmlns:a="http://schemas.openxmlformats.org/drawingml/2006/main">
              <a:ext uri="{FF2B5EF4-FFF2-40B4-BE49-F238E27FC236}">
                <a16:creationId xmlns:a16="http://schemas.microsoft.com/office/drawing/2014/main" id="{5210BE05-E017-474A-B081-9C506EC93147}"/>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Product walkthrough   September 2026</a:t>
            </a:r>
          </a:p>
        </p:txBody>
      </p:sp>
      <p:sp>
        <p:nvSpPr>
          <p:cNvPr id="8" name="">
            <a:extLst xmlns:a="http://schemas.openxmlformats.org/drawingml/2006/main">
              <a:ext uri="{FF2B5EF4-FFF2-40B4-BE49-F238E27FC236}">
                <a16:creationId xmlns:a16="http://schemas.microsoft.com/office/drawing/2014/main" id="{BC64CB45-FCB4-4E0F-9490-FF2DF95F76B5}"/>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01</a:t>
            </a:r>
          </a:p>
        </p:txBody>
      </p:sp>
    </p:spTree>
    <p:extLst>
      <p:ext uri="{BB962C8B-B14F-4D97-AF65-F5344CB8AC3E}">
        <p14:creationId xmlns:p14="http://schemas.microsoft.com/office/powerpoint/2010/main" val="1247090923"/>
      </p:ext>
    </p:extLst>
  </p:cSld>
</p:sld>
</file>

<file path=ppt/slides/slide10.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77affbe0536449ec"/>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3602F867-0127-4976-AF06-B400B16D6C71}"/>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81DA38EE-F80E-44D3-A2A3-FE2C5F75720D}"/>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DE87EEA2-C5C6-401B-8DC1-57E221F125AB}"/>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Evaluation connects a result to a decision</a:t>
            </a:r>
          </a:p>
        </p:txBody>
      </p:sp>
      <p:graphicFrame>
        <p:nvGraphicFramePr>
          <p:cNvPr id="12" name=""/>
          <p:cNvGraphicFramePr/>
          <p:nvPr/>
        </p:nvGraphicFramePr>
        <p:xfrm>
          <a:off xmlns:a="http://schemas.openxmlformats.org/drawingml/2006/main" x="685800" y="2276475"/>
          <a:ext xmlns:a="http://schemas.openxmlformats.org/drawingml/2006/main" cx="10820400" cy="3543300"/>
        </p:xfrm>
        <a:graphic xmlns:a="http://schemas.openxmlformats.org/drawingml/2006/main">
          <a:graphicData uri="http://schemas.openxmlformats.org/drawingml/2006/table">
            <a:tbl>
              <a:tblPr/>
              <a:tblGrid>
                <a:gridCol w="3381375"/>
                <a:gridCol w="7439025"/>
              </a:tblGrid>
              <a:tr h="708660">
                <a:tc>
                  <a:txBody>
                    <a:bodyPr lIns="95250" tIns="133350" rIns="171450" bIns="133350">
                      <a:noAutofit/>
                    </a:bodyPr>
                    <a:lstStyle/>
                    <a:p>
                      <a:r>
                        <a:rPr sz="1500" b="1">
                          <a:solidFill>
                            <a:srgbClr val="1A1815"/>
                          </a:solidFill>
                          <a:latin typeface="Geist"/>
                          <a:ea typeface="Geist"/>
                          <a:cs typeface="Geist"/>
                        </a:rPr>
                        <a:t>Decision artifact</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What it binds</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708660">
                <a:tc>
                  <a:txBody>
                    <a:bodyPr lIns="95250" tIns="133350" rIns="171450" bIns="133350">
                      <a:noAutofit/>
                    </a:bodyPr>
                    <a:lstStyle/>
                    <a:p>
                      <a:r>
                        <a:rPr sz="1725" b="0">
                          <a:solidFill>
                            <a:srgbClr val="45403A"/>
                          </a:solidFill>
                          <a:latin typeface="Geist"/>
                          <a:ea typeface="Geist"/>
                          <a:cs typeface="Geist"/>
                        </a:rPr>
                        <a:t>Assessment contract</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The tasks, conditions and method fixed before eligible runs</a:t>
                      </a:r>
                    </a:p>
                  </a:txBody>
                  <a:tcPr marL="91440" marR="91440" marT="45720" marB="45720" anchor="ctr">
                    <a:lnR w="7620">
                      <a:solidFill>
                        <a:srgbClr val="EAE4DB"/>
                      </a:solidFill>
                    </a:lnR>
                    <a:lnB w="7620">
                      <a:solidFill>
                        <a:srgbClr val="EAE4DB"/>
                      </a:solidFill>
                    </a:lnB>
                    <a:solidFill>
                      <a:srgbClr val="FAF8F5"/>
                    </a:solidFill>
                  </a:tcPr>
                </a:tc>
              </a:tr>
              <a:tr h="708660">
                <a:tc>
                  <a:txBody>
                    <a:bodyPr lIns="95250" tIns="133350" rIns="171450" bIns="133350">
                      <a:noAutofit/>
                    </a:bodyPr>
                    <a:lstStyle/>
                    <a:p>
                      <a:r>
                        <a:rPr sz="1725" b="0">
                          <a:solidFill>
                            <a:srgbClr val="45403A"/>
                          </a:solidFill>
                          <a:latin typeface="Geist"/>
                          <a:ea typeface="Geist"/>
                          <a:cs typeface="Geist"/>
                        </a:rPr>
                        <a:t>Release comparison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Eligible paired executions, results and exclusions</a:t>
                      </a:r>
                    </a:p>
                  </a:txBody>
                  <a:tcPr marL="91440" marR="91440" marT="45720" marB="45720" anchor="ctr">
                    <a:lnR w="7620">
                      <a:solidFill>
                        <a:srgbClr val="EAE4DB"/>
                      </a:solidFill>
                    </a:lnR>
                    <a:lnB w="7620">
                      <a:solidFill>
                        <a:srgbClr val="EAE4DB"/>
                      </a:solidFill>
                    </a:lnB>
                    <a:solidFill>
                      <a:srgbClr val="FAF8F5"/>
                    </a:solidFill>
                  </a:tcPr>
                </a:tc>
              </a:tr>
              <a:tr h="708660">
                <a:tc>
                  <a:txBody>
                    <a:bodyPr lIns="95250" tIns="133350" rIns="171450" bIns="133350">
                      <a:noAutofit/>
                    </a:bodyPr>
                    <a:lstStyle/>
                    <a:p>
                      <a:r>
                        <a:rPr sz="1725" b="0">
                          <a:solidFill>
                            <a:srgbClr val="45403A"/>
                          </a:solidFill>
                          <a:latin typeface="Geist"/>
                          <a:ea typeface="Geist"/>
                          <a:cs typeface="Geist"/>
                        </a:rPr>
                        <a:t>Technical evidence package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Exact sources, independent human decisions and signatures</a:t>
                      </a:r>
                    </a:p>
                  </a:txBody>
                  <a:tcPr marL="91440" marR="91440" marT="45720" marB="45720" anchor="ctr">
                    <a:lnR w="7620">
                      <a:solidFill>
                        <a:srgbClr val="EAE4DB"/>
                      </a:solidFill>
                    </a:lnR>
                    <a:lnB w="7620">
                      <a:solidFill>
                        <a:srgbClr val="EAE4DB"/>
                      </a:solidFill>
                    </a:lnB>
                    <a:solidFill>
                      <a:srgbClr val="FAF8F5"/>
                    </a:solidFill>
                  </a:tcPr>
                </a:tc>
              </a:tr>
              <a:tr h="708660">
                <a:tc>
                  <a:txBody>
                    <a:bodyPr lIns="95250" tIns="133350" rIns="171450" bIns="133350">
                      <a:noAutofit/>
                    </a:bodyPr>
                    <a:lstStyle/>
                    <a:p>
                      <a:r>
                        <a:rPr sz="1725" b="0">
                          <a:solidFill>
                            <a:srgbClr val="45403A"/>
                          </a:solidFill>
                          <a:latin typeface="Geist"/>
                          <a:ea typeface="Geist"/>
                          <a:cs typeface="Geist"/>
                        </a:rPr>
                        <a:t>Remediation corpus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Actual failures, separate rights, item review and disjoint splits</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08B4FB07-4554-40C7-96AE-772C097B8FAA}"/>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Formal comparisons require eligible native evaluation runs. Observer receipts alone do not qualify.</a:t>
            </a:r>
          </a:p>
        </p:txBody>
      </p:sp>
      <p:sp>
        <p:nvSpPr>
          <p:cNvPr id="7" name="">
            <a:extLst xmlns:a="http://schemas.openxmlformats.org/drawingml/2006/main">
              <a:ext uri="{FF2B5EF4-FFF2-40B4-BE49-F238E27FC236}">
                <a16:creationId xmlns:a16="http://schemas.microsoft.com/office/drawing/2014/main" id="{E47AD8F2-C549-4C36-8344-61FB78A1E535}"/>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10</a:t>
            </a:r>
          </a:p>
        </p:txBody>
      </p:sp>
    </p:spTree>
    <p:extLst>
      <p:ext uri="{BB962C8B-B14F-4D97-AF65-F5344CB8AC3E}">
        <p14:creationId xmlns:p14="http://schemas.microsoft.com/office/powerpoint/2010/main" val="1790071396"/>
      </p:ext>
    </p:extLst>
  </p:cSld>
</p:sld>
</file>

<file path=ppt/slides/slide11.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b02693d51e284249"/>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7EEF34B-810A-444E-A2D9-4C9A163B0ACB}"/>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E2F3488A-50D9-4132-87EA-BB4D9FF9749D}"/>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B454C9B0-6E0F-4BD3-98BC-480817018118}"/>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The implementation has a replayable demonstration</a:t>
            </a:r>
          </a:p>
        </p:txBody>
      </p:sp>
      <p:sp>
        <p:nvSpPr>
          <p:cNvPr id="5" name="">
            <a:extLst xmlns:a="http://schemas.openxmlformats.org/drawingml/2006/main">
              <a:ext uri="{FF2B5EF4-FFF2-40B4-BE49-F238E27FC236}">
                <a16:creationId xmlns:a16="http://schemas.microsoft.com/office/drawing/2014/main" id="{43E0CB3C-8EE7-48CC-99C7-AE53EAE4405C}"/>
              </a:ext>
            </a:extLst>
          </p:cNvPr>
          <p:cNvSpPr>
            <a:spLocks xmlns:a="http://schemas.openxmlformats.org/drawingml/2006/main" noGrp="1"/>
          </p:cNvSpPr>
          <p:nvPr/>
        </p:nvSpPr>
        <p:spPr>
          <a:xfrm xmlns:a="http://schemas.openxmlformats.org/drawingml/2006/main">
            <a:off x="685800" y="2371725"/>
            <a:ext cx="5286375"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Two observations</a:t>
            </a:r>
          </a:p>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One reviewed sales case</a:t>
            </a:r>
          </a:p>
        </p:txBody>
      </p:sp>
      <p:sp>
        <p:nvSpPr>
          <p:cNvPr id="6" name="">
            <a:extLst xmlns:a="http://schemas.openxmlformats.org/drawingml/2006/main">
              <a:ext uri="{FF2B5EF4-FFF2-40B4-BE49-F238E27FC236}">
                <a16:creationId xmlns:a16="http://schemas.microsoft.com/office/drawing/2014/main" id="{070CB713-FABF-488D-8B49-61CADFD6970A}"/>
              </a:ext>
            </a:extLst>
          </p:cNvPr>
          <p:cNvSpPr>
            <a:spLocks xmlns:a="http://schemas.openxmlformats.org/drawingml/2006/main" noGrp="1"/>
          </p:cNvSpPr>
          <p:nvPr/>
        </p:nvSpPr>
        <p:spPr>
          <a:xfrm xmlns:a="http://schemas.openxmlformats.org/drawingml/2006/main">
            <a:off x="6381750" y="2371725"/>
            <a:ext cx="49530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000" b="0">
                <a:solidFill>
                  <a:srgbClr val="1A1815"/>
                </a:solidFill>
                <a:latin typeface="Fraunces"/>
                <a:ea typeface="Fraunces"/>
                <a:cs typeface="Fraunces"/>
              </a:defRPr>
            </a:pPr>
            <a:r>
              <a:rPr sz="3000" b="0">
                <a:solidFill>
                  <a:srgbClr val="1A1815"/>
                </a:solidFill>
                <a:latin typeface="Fraunces"/>
                <a:ea typeface="Fraunces"/>
                <a:cs typeface="Fraunces"/>
              </a:rPr>
              <a:t>30 simulated days</a:t>
            </a:r>
          </a:p>
          <a:p xmlns:a="http://schemas.openxmlformats.org/drawingml/2006/main">
            <a:pPr>
              <a:defRPr sz="3000" b="0">
                <a:solidFill>
                  <a:srgbClr val="1A1815"/>
                </a:solidFill>
                <a:latin typeface="Fraunces"/>
                <a:ea typeface="Fraunces"/>
                <a:cs typeface="Fraunces"/>
              </a:defRPr>
            </a:pPr>
            <a:r>
              <a:rPr sz="3000" b="0">
                <a:solidFill>
                  <a:srgbClr val="1A1815"/>
                </a:solidFill>
                <a:latin typeface="Fraunces"/>
                <a:ea typeface="Fraunces"/>
                <a:cs typeface="Fraunces"/>
              </a:rPr>
              <a:t>Two identical replay receipts</a:t>
            </a:r>
          </a:p>
        </p:txBody>
      </p:sp>
      <p:sp>
        <p:nvSpPr>
          <p:cNvPr id="7" name="">
            <a:extLst xmlns:a="http://schemas.openxmlformats.org/drawingml/2006/main">
              <a:ext uri="{FF2B5EF4-FFF2-40B4-BE49-F238E27FC236}">
                <a16:creationId xmlns:a16="http://schemas.microsoft.com/office/drawing/2014/main" id="{4E3E3AA1-1C68-43B0-A1BC-26CB2B19AD28}"/>
              </a:ext>
            </a:extLst>
          </p:cNvPr>
          <p:cNvSpPr>
            <a:spLocks xmlns:a="http://schemas.openxmlformats.org/drawingml/2006/main" noGrp="1"/>
          </p:cNvSpPr>
          <p:nvPr/>
        </p:nvSpPr>
        <p:spPr>
          <a:xfrm xmlns:a="http://schemas.openxmlformats.org/drawingml/2006/main">
            <a:off x="685800" y="4067175"/>
            <a:ext cx="108204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7AB645DB-6145-4D85-8F24-125A603E488E}"/>
              </a:ext>
            </a:extLst>
          </p:cNvPr>
          <p:cNvSpPr>
            <a:spLocks xmlns:a="http://schemas.openxmlformats.org/drawingml/2006/main" noGrp="1"/>
          </p:cNvSpPr>
          <p:nvPr/>
        </p:nvSpPr>
        <p:spPr>
          <a:xfrm xmlns:a="http://schemas.openxmlformats.org/drawingml/2006/main">
            <a:off x="685800" y="4495800"/>
            <a:ext cx="10668000" cy="8953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0">
                <a:solidFill>
                  <a:srgbClr val="45403A"/>
                </a:solidFill>
                <a:latin typeface="Geist"/>
                <a:ea typeface="Geist"/>
                <a:cs typeface="Geist"/>
              </a:defRPr>
            </a:pPr>
            <a:r>
              <a:rPr sz="2100" b="0">
                <a:solidFill>
                  <a:srgbClr val="45403A"/>
                </a:solidFill>
                <a:latin typeface="Geist"/>
                <a:ea typeface="Geist"/>
                <a:cs typeface="Geist"/>
              </a:rPr>
              <a:t>The recorded production check used synthetic evidence.</a:t>
            </a:r>
          </a:p>
          <a:p xmlns:a="http://schemas.openxmlformats.org/drawingml/2006/main">
            <a:pPr>
              <a:defRPr sz="2100" b="0">
                <a:solidFill>
                  <a:srgbClr val="45403A"/>
                </a:solidFill>
                <a:latin typeface="Geist"/>
                <a:ea typeface="Geist"/>
                <a:cs typeface="Geist"/>
              </a:defRPr>
            </a:pPr>
            <a:r>
              <a:rPr sz="2100" b="0">
                <a:solidFill>
                  <a:srgbClr val="45403A"/>
                </a:solidFill>
                <a:latin typeface="Geist"/>
                <a:ea typeface="Geist"/>
                <a:cs typeface="Geist"/>
              </a:rPr>
              <a:t>It made no customer capture or model-performance claim.</a:t>
            </a:r>
          </a:p>
        </p:txBody>
      </p:sp>
      <p:sp>
        <p:nvSpPr>
          <p:cNvPr id="9" name="">
            <a:extLst xmlns:a="http://schemas.openxmlformats.org/drawingml/2006/main">
              <a:ext uri="{FF2B5EF4-FFF2-40B4-BE49-F238E27FC236}">
                <a16:creationId xmlns:a16="http://schemas.microsoft.com/office/drawing/2014/main" id="{826A0E48-BE35-4FC5-8EA5-114A36D834B3}"/>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Exact release record and qualification boundaries remain available for inspection.</a:t>
            </a:r>
          </a:p>
        </p:txBody>
      </p:sp>
      <p:sp>
        <p:nvSpPr>
          <p:cNvPr id="10" name="">
            <a:extLst xmlns:a="http://schemas.openxmlformats.org/drawingml/2006/main">
              <a:ext uri="{FF2B5EF4-FFF2-40B4-BE49-F238E27FC236}">
                <a16:creationId xmlns:a16="http://schemas.microsoft.com/office/drawing/2014/main" id="{87381E02-F02A-41FF-8F41-C69C82EC8C18}"/>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11</a:t>
            </a:r>
          </a:p>
        </p:txBody>
      </p:sp>
    </p:spTree>
    <p:extLst>
      <p:ext uri="{BB962C8B-B14F-4D97-AF65-F5344CB8AC3E}">
        <p14:creationId xmlns:p14="http://schemas.microsoft.com/office/powerpoint/2010/main" val="936149227"/>
      </p:ext>
    </p:extLst>
  </p:cSld>
</p:sld>
</file>

<file path=ppt/slides/slide12.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1c68138be7ac4af9"/>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B657D609-1346-4E4E-B820-94D527A02993}"/>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0D80AAD9-3B2F-45FE-A310-177A17A80274}"/>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3D739D57-95CC-44CF-8C8D-21DE246211A6}"/>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The first useful outcome is one defensible decision</a:t>
            </a:r>
          </a:p>
        </p:txBody>
      </p:sp>
      <p:sp>
        <p:nvSpPr>
          <p:cNvPr id="5" name="">
            <a:extLst xmlns:a="http://schemas.openxmlformats.org/drawingml/2006/main">
              <a:ext uri="{FF2B5EF4-FFF2-40B4-BE49-F238E27FC236}">
                <a16:creationId xmlns:a16="http://schemas.microsoft.com/office/drawing/2014/main" id="{2A34DF03-9F17-4C8F-B4C5-5F99CD9848BF}"/>
              </a:ext>
            </a:extLst>
          </p:cNvPr>
          <p:cNvSpPr>
            <a:spLocks xmlns:a="http://schemas.openxmlformats.org/drawingml/2006/main" noGrp="1"/>
          </p:cNvSpPr>
          <p:nvPr/>
        </p:nvSpPr>
        <p:spPr>
          <a:xfrm xmlns:a="http://schemas.openxmlformats.org/drawingml/2006/main">
            <a:off x="685800" y="2371725"/>
            <a:ext cx="102870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550" b="0">
                <a:solidFill>
                  <a:srgbClr val="1A1815"/>
                </a:solidFill>
                <a:latin typeface="Geist"/>
                <a:ea typeface="Geist"/>
                <a:cs typeface="Geist"/>
              </a:defRPr>
            </a:pPr>
            <a:r>
              <a:rPr sz="2550" b="0">
                <a:solidFill>
                  <a:srgbClr val="1A1815"/>
                </a:solidFill>
                <a:latin typeface="Geist"/>
                <a:ea typeface="Geist"/>
                <a:cs typeface="Geist"/>
              </a:rPr>
              <a:t>One workflow owner. An approved source boundary.</a:t>
            </a:r>
          </a:p>
          <a:p xmlns:a="http://schemas.openxmlformats.org/drawingml/2006/main">
            <a:pPr>
              <a:defRPr sz="2550" b="0">
                <a:solidFill>
                  <a:srgbClr val="1A1815"/>
                </a:solidFill>
                <a:latin typeface="Geist"/>
                <a:ea typeface="Geist"/>
                <a:cs typeface="Geist"/>
              </a:defRPr>
            </a:pPr>
            <a:r>
              <a:rPr sz="2550" b="0">
                <a:solidFill>
                  <a:srgbClr val="1A1815"/>
                </a:solidFill>
                <a:latin typeface="Geist"/>
                <a:ea typeface="Geist"/>
                <a:cs typeface="Geist"/>
              </a:rPr>
              <a:t>A clear test of what the agent must do.</a:t>
            </a:r>
          </a:p>
        </p:txBody>
      </p:sp>
      <p:sp>
        <p:nvSpPr>
          <p:cNvPr id="6" name="">
            <a:extLst xmlns:a="http://schemas.openxmlformats.org/drawingml/2006/main">
              <a:ext uri="{FF2B5EF4-FFF2-40B4-BE49-F238E27FC236}">
                <a16:creationId xmlns:a16="http://schemas.microsoft.com/office/drawing/2014/main" id="{8BA5D72B-F79F-4AE1-8717-8B5AE4C010BB}"/>
              </a:ext>
            </a:extLst>
          </p:cNvPr>
          <p:cNvSpPr>
            <a:spLocks xmlns:a="http://schemas.openxmlformats.org/drawingml/2006/main" noGrp="1"/>
          </p:cNvSpPr>
          <p:nvPr/>
        </p:nvSpPr>
        <p:spPr>
          <a:xfrm xmlns:a="http://schemas.openxmlformats.org/drawingml/2006/main">
            <a:off x="685800" y="3952875"/>
            <a:ext cx="10287000" cy="1104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45403A"/>
                </a:solidFill>
                <a:latin typeface="Geist"/>
                <a:ea typeface="Geist"/>
                <a:cs typeface="Geist"/>
              </a:defRPr>
            </a:pPr>
            <a:r>
              <a:rPr sz="2175" b="0">
                <a:solidFill>
                  <a:srgbClr val="45403A"/>
                </a:solidFill>
                <a:latin typeface="Geist"/>
                <a:ea typeface="Geist"/>
                <a:cs typeface="Geist"/>
              </a:rPr>
              <a:t>Keep the reviewed history, executable rules and receipts.</a:t>
            </a:r>
          </a:p>
          <a:p xmlns:a="http://schemas.openxmlformats.org/drawingml/2006/main">
            <a:pPr>
              <a:defRPr sz="2175" b="0">
                <a:solidFill>
                  <a:srgbClr val="45403A"/>
                </a:solidFill>
                <a:latin typeface="Geist"/>
                <a:ea typeface="Geist"/>
                <a:cs typeface="Geist"/>
              </a:defRPr>
            </a:pPr>
            <a:r>
              <a:rPr sz="2175" b="0">
                <a:solidFill>
                  <a:srgbClr val="45403A"/>
                </a:solidFill>
                <a:latin typeface="Geist"/>
                <a:ea typeface="Geist"/>
                <a:cs typeface="Geist"/>
              </a:rPr>
              <a:t>Use the same approved conditions to inspect the next change.</a:t>
            </a:r>
          </a:p>
        </p:txBody>
      </p:sp>
      <p:sp>
        <p:nvSpPr>
          <p:cNvPr id="7" name="">
            <a:extLst xmlns:a="http://schemas.openxmlformats.org/drawingml/2006/main">
              <a:ext uri="{FF2B5EF4-FFF2-40B4-BE49-F238E27FC236}">
                <a16:creationId xmlns:a16="http://schemas.microsoft.com/office/drawing/2014/main" id="{3AC9F9DD-00B3-436E-9481-7E92073FBD92}"/>
              </a:ext>
            </a:extLst>
          </p:cNvPr>
          <p:cNvSpPr>
            <a:spLocks xmlns:a="http://schemas.openxmlformats.org/drawingml/2006/main" noGrp="1"/>
          </p:cNvSpPr>
          <p:nvPr/>
        </p:nvSpPr>
        <p:spPr>
          <a:xfrm xmlns:a="http://schemas.openxmlformats.org/drawingml/2006/main">
            <a:off x="685800" y="5476875"/>
            <a:ext cx="104775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950" b="0">
                <a:solidFill>
                  <a:srgbClr val="A84416"/>
                </a:solidFill>
                <a:latin typeface="Geist"/>
                <a:ea typeface="Geist"/>
                <a:cs typeface="Geist"/>
              </a:defRPr>
            </a:pPr>
            <a:r>
              <a:rPr sz="1950" b="0">
                <a:solidFill>
                  <a:srgbClr val="A84416"/>
                </a:solidFill>
                <a:latin typeface="Geist"/>
                <a:ea typeface="Geist"/>
                <a:cs typeface="Geist"/>
              </a:rPr>
              <a:t>gradiahq.com/observer/get-started</a:t>
            </a:r>
          </a:p>
        </p:txBody>
      </p:sp>
      <p:sp>
        <p:nvSpPr>
          <p:cNvPr id="8" name="">
            <a:extLst xmlns:a="http://schemas.openxmlformats.org/drawingml/2006/main">
              <a:ext uri="{FF2B5EF4-FFF2-40B4-BE49-F238E27FC236}">
                <a16:creationId xmlns:a16="http://schemas.microsoft.com/office/drawing/2014/main" id="{B6DEBC4E-A9E8-4F49-902A-67314AD61D0C}"/>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Technical reference: gradiahq.com/explainers/gradia-technical</a:t>
            </a:r>
          </a:p>
        </p:txBody>
      </p:sp>
      <p:sp>
        <p:nvSpPr>
          <p:cNvPr id="9" name="">
            <a:extLst xmlns:a="http://schemas.openxmlformats.org/drawingml/2006/main">
              <a:ext uri="{FF2B5EF4-FFF2-40B4-BE49-F238E27FC236}">
                <a16:creationId xmlns:a16="http://schemas.microsoft.com/office/drawing/2014/main" id="{057E4C3D-531D-412B-96E5-8F43DE5C1DD6}"/>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12</a:t>
            </a:r>
          </a:p>
        </p:txBody>
      </p:sp>
    </p:spTree>
    <p:extLst>
      <p:ext uri="{BB962C8B-B14F-4D97-AF65-F5344CB8AC3E}">
        <p14:creationId xmlns:p14="http://schemas.microsoft.com/office/powerpoint/2010/main" val="1300277281"/>
      </p:ext>
    </p:extLst>
  </p:cSld>
</p:sld>
</file>

<file path=ppt/slides/slide2.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4f3c6be0a91d4222"/>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3690E094-1C64-47EF-AEA5-F6C154F387E7}"/>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AD0C6B5E-0202-4FDD-A9FE-0467815B35FA}"/>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4E3F489E-EF6A-4036-9736-A0A14F94FABE}"/>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The question begins with the job</a:t>
            </a:r>
          </a:p>
        </p:txBody>
      </p:sp>
      <p:sp>
        <p:nvSpPr>
          <p:cNvPr id="5" name="">
            <a:extLst xmlns:a="http://schemas.openxmlformats.org/drawingml/2006/main">
              <a:ext uri="{FF2B5EF4-FFF2-40B4-BE49-F238E27FC236}">
                <a16:creationId xmlns:a16="http://schemas.microsoft.com/office/drawing/2014/main" id="{1F704FBA-2842-453B-B875-C5CEBC67E5A9}"/>
              </a:ext>
            </a:extLst>
          </p:cNvPr>
          <p:cNvSpPr>
            <a:spLocks xmlns:a="http://schemas.openxmlformats.org/drawingml/2006/main" noGrp="1"/>
          </p:cNvSpPr>
          <p:nvPr/>
        </p:nvSpPr>
        <p:spPr>
          <a:xfrm xmlns:a="http://schemas.openxmlformats.org/drawingml/2006/main">
            <a:off x="685800" y="2381250"/>
            <a:ext cx="1009650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775" b="0">
                <a:solidFill>
                  <a:srgbClr val="1A1815"/>
                </a:solidFill>
                <a:latin typeface="Geist"/>
                <a:ea typeface="Geist"/>
                <a:cs typeface="Geist"/>
              </a:defRPr>
            </a:pPr>
            <a:r>
              <a:rPr sz="2775" b="0">
                <a:solidFill>
                  <a:srgbClr val="1A1815"/>
                </a:solidFill>
                <a:latin typeface="Geist"/>
                <a:ea typeface="Geist"/>
                <a:cs typeface="Geist"/>
              </a:rPr>
              <a:t>Can this agent qualify an opportunity</a:t>
            </a:r>
          </a:p>
          <a:p xmlns:a="http://schemas.openxmlformats.org/drawingml/2006/main">
            <a:pPr>
              <a:defRPr sz="2775" b="0">
                <a:solidFill>
                  <a:srgbClr val="1A1815"/>
                </a:solidFill>
                <a:latin typeface="Geist"/>
                <a:ea typeface="Geist"/>
                <a:cs typeface="Geist"/>
              </a:defRPr>
            </a:pPr>
            <a:r>
              <a:rPr sz="2775" b="0">
                <a:solidFill>
                  <a:srgbClr val="1A1815"/>
                </a:solidFill>
                <a:latin typeface="Geist"/>
                <a:ea typeface="Geist"/>
                <a:cs typeface="Geist"/>
              </a:rPr>
              <a:t>and complete the approved handoff?</a:t>
            </a:r>
          </a:p>
        </p:txBody>
      </p:sp>
      <p:sp>
        <p:nvSpPr>
          <p:cNvPr id="6" name="">
            <a:extLst xmlns:a="http://schemas.openxmlformats.org/drawingml/2006/main">
              <a:ext uri="{FF2B5EF4-FFF2-40B4-BE49-F238E27FC236}">
                <a16:creationId xmlns:a16="http://schemas.microsoft.com/office/drawing/2014/main" id="{A0B12409-7A75-4A7B-9921-4B1B5D48968B}"/>
              </a:ext>
            </a:extLst>
          </p:cNvPr>
          <p:cNvSpPr>
            <a:spLocks xmlns:a="http://schemas.openxmlformats.org/drawingml/2006/main" noGrp="1"/>
          </p:cNvSpPr>
          <p:nvPr/>
        </p:nvSpPr>
        <p:spPr>
          <a:xfrm xmlns:a="http://schemas.openxmlformats.org/drawingml/2006/main">
            <a:off x="685800" y="3867150"/>
            <a:ext cx="108204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28EF787A-E0B9-4B65-AFAB-EC1EA1E094F7}"/>
              </a:ext>
            </a:extLst>
          </p:cNvPr>
          <p:cNvSpPr>
            <a:spLocks xmlns:a="http://schemas.openxmlformats.org/drawingml/2006/main" noGrp="1"/>
          </p:cNvSpPr>
          <p:nvPr/>
        </p:nvSpPr>
        <p:spPr>
          <a:xfrm xmlns:a="http://schemas.openxmlformats.org/drawingml/2006/main">
            <a:off x="685800" y="4305300"/>
            <a:ext cx="102870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0">
                <a:solidFill>
                  <a:srgbClr val="45403A"/>
                </a:solidFill>
                <a:latin typeface="Geist"/>
                <a:ea typeface="Geist"/>
                <a:cs typeface="Geist"/>
              </a:defRPr>
            </a:pPr>
            <a:r>
              <a:rPr sz="2100" b="0">
                <a:solidFill>
                  <a:srgbClr val="45403A"/>
                </a:solidFill>
                <a:latin typeface="Geist"/>
                <a:ea typeface="Geist"/>
                <a:cs typeface="Geist"/>
              </a:rPr>
              <a:t>The workflow owner supplies the real rules. Gradia makes</a:t>
            </a:r>
          </a:p>
          <a:p xmlns:a="http://schemas.openxmlformats.org/drawingml/2006/main">
            <a:pPr>
              <a:defRPr sz="2100" b="0">
                <a:solidFill>
                  <a:srgbClr val="45403A"/>
                </a:solidFill>
                <a:latin typeface="Geist"/>
                <a:ea typeface="Geist"/>
                <a:cs typeface="Geist"/>
              </a:defRPr>
            </a:pPr>
            <a:r>
              <a:rPr sz="2100" b="0">
                <a:solidFill>
                  <a:srgbClr val="45403A"/>
                </a:solidFill>
                <a:latin typeface="Geist"/>
                <a:ea typeface="Geist"/>
                <a:cs typeface="Geist"/>
              </a:rPr>
              <a:t>the evidence, decisions and test conditions inspectable.</a:t>
            </a:r>
          </a:p>
        </p:txBody>
      </p:sp>
      <p:sp>
        <p:nvSpPr>
          <p:cNvPr id="8" name="">
            <a:extLst xmlns:a="http://schemas.openxmlformats.org/drawingml/2006/main">
              <a:ext uri="{FF2B5EF4-FFF2-40B4-BE49-F238E27FC236}">
                <a16:creationId xmlns:a16="http://schemas.microsoft.com/office/drawing/2014/main" id="{BDE466F5-2C27-44A4-AC78-5CA52B6AC28B}"/>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Illustrative sales workflow</a:t>
            </a:r>
          </a:p>
        </p:txBody>
      </p:sp>
      <p:sp>
        <p:nvSpPr>
          <p:cNvPr id="9" name="">
            <a:extLst xmlns:a="http://schemas.openxmlformats.org/drawingml/2006/main">
              <a:ext uri="{FF2B5EF4-FFF2-40B4-BE49-F238E27FC236}">
                <a16:creationId xmlns:a16="http://schemas.microsoft.com/office/drawing/2014/main" id="{8543A052-52C7-4169-8F9C-CEEC1C424D9E}"/>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02</a:t>
            </a:r>
          </a:p>
        </p:txBody>
      </p:sp>
    </p:spTree>
    <p:extLst>
      <p:ext uri="{BB962C8B-B14F-4D97-AF65-F5344CB8AC3E}">
        <p14:creationId xmlns:p14="http://schemas.microsoft.com/office/powerpoint/2010/main" val="1634139347"/>
      </p:ext>
    </p:extLst>
  </p:cSld>
</p:sld>
</file>

<file path=ppt/slides/slide3.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e2a3e6a8abd64ec9"/>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6DE4A43-1861-416C-A543-3DCCE1EB0AA9}"/>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35747816-DB58-4F3D-983D-EE7670FC0F01}"/>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2F49D54F-0E82-41F8-B6FC-3BBA9957F326}"/>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The starting point can be work or an agent</a:t>
            </a:r>
          </a:p>
        </p:txBody>
      </p:sp>
      <p:graphicFrame>
        <p:nvGraphicFramePr>
          <p:cNvPr id="12" name=""/>
          <p:cNvGraphicFramePr/>
          <p:nvPr/>
        </p:nvGraphicFramePr>
        <p:xfrm>
          <a:off xmlns:a="http://schemas.openxmlformats.org/drawingml/2006/main" x="685800" y="2428875"/>
          <a:ext xmlns:a="http://schemas.openxmlformats.org/drawingml/2006/main" cx="10820400" cy="3238500"/>
        </p:xfrm>
        <a:graphic xmlns:a="http://schemas.openxmlformats.org/drawingml/2006/main">
          <a:graphicData uri="http://schemas.openxmlformats.org/drawingml/2006/table">
            <a:tbl>
              <a:tblPr/>
              <a:tblGrid>
                <a:gridCol w="3048000"/>
                <a:gridCol w="3714750"/>
                <a:gridCol w="4057650"/>
              </a:tblGrid>
              <a:tr h="809625">
                <a:tc>
                  <a:txBody>
                    <a:bodyPr lIns="95250" tIns="133350" rIns="171450" bIns="133350">
                      <a:noAutofit/>
                    </a:bodyPr>
                    <a:lstStyle/>
                    <a:p>
                      <a:r>
                        <a:rPr sz="1500" b="1">
                          <a:solidFill>
                            <a:srgbClr val="1A1815"/>
                          </a:solidFill>
                          <a:latin typeface="Geist"/>
                          <a:ea typeface="Geist"/>
                          <a:cs typeface="Geist"/>
                        </a:rPr>
                        <a:t>Starting point</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What Gradia uses</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First useful output</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809625">
                <a:tc>
                  <a:txBody>
                    <a:bodyPr lIns="95250" tIns="133350" rIns="171450" bIns="133350">
                      <a:noAutofit/>
                    </a:bodyPr>
                    <a:lstStyle/>
                    <a:p>
                      <a:r>
                        <a:rPr sz="1800" b="0">
                          <a:solidFill>
                            <a:srgbClr val="45403A"/>
                          </a:solidFill>
                          <a:latin typeface="Geist"/>
                          <a:ea typeface="Geist"/>
                          <a:cs typeface="Geist"/>
                        </a:rPr>
                        <a:t>An agent already runs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800" b="0">
                          <a:solidFill>
                            <a:srgbClr val="45403A"/>
                          </a:solidFill>
                          <a:latin typeface="Geist"/>
                          <a:ea typeface="Geist"/>
                          <a:cs typeface="Geist"/>
                        </a:rPr>
                        <a:t>Guard records covered activity</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800" b="0">
                          <a:solidFill>
                            <a:srgbClr val="45403A"/>
                          </a:solidFill>
                          <a:latin typeface="Geist"/>
                          <a:ea typeface="Geist"/>
                          <a:cs typeface="Geist"/>
                        </a:rPr>
                        <a:t>Verifiable evidence and coverage gaps</a:t>
                      </a:r>
                    </a:p>
                  </a:txBody>
                  <a:tcPr marL="91440" marR="91440" marT="45720" marB="45720" anchor="ctr">
                    <a:lnR w="7620">
                      <a:solidFill>
                        <a:srgbClr val="EAE4DB"/>
                      </a:solidFill>
                    </a:lnR>
                    <a:lnB w="7620">
                      <a:solidFill>
                        <a:srgbClr val="EAE4DB"/>
                      </a:solidFill>
                    </a:lnB>
                    <a:solidFill>
                      <a:srgbClr val="FAF8F5"/>
                    </a:solidFill>
                  </a:tcPr>
                </a:tc>
              </a:tr>
              <a:tr h="809625">
                <a:tc>
                  <a:txBody>
                    <a:bodyPr lIns="95250" tIns="133350" rIns="171450" bIns="133350">
                      <a:noAutofit/>
                    </a:bodyPr>
                    <a:lstStyle/>
                    <a:p>
                      <a:r>
                        <a:rPr sz="1800" b="0">
                          <a:solidFill>
                            <a:srgbClr val="45403A"/>
                          </a:solidFill>
                          <a:latin typeface="Geist"/>
                          <a:ea typeface="Geist"/>
                          <a:cs typeface="Geist"/>
                        </a:rPr>
                        <a:t>People perform the work</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800" b="0">
                          <a:solidFill>
                            <a:srgbClr val="45403A"/>
                          </a:solidFill>
                          <a:latin typeface="Geist"/>
                          <a:ea typeface="Geist"/>
                          <a:cs typeface="Geist"/>
                        </a:rPr>
                        <a:t>Observer captures selected sources</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800" b="0">
                          <a:solidFill>
                            <a:srgbClr val="45403A"/>
                          </a:solidFill>
                          <a:latin typeface="Geist"/>
                          <a:ea typeface="Geist"/>
                          <a:cs typeface="Geist"/>
                        </a:rPr>
                        <a:t>A reviewable case history</a:t>
                      </a:r>
                    </a:p>
                  </a:txBody>
                  <a:tcPr marL="91440" marR="91440" marT="45720" marB="45720" anchor="ctr">
                    <a:lnR w="7620">
                      <a:solidFill>
                        <a:srgbClr val="EAE4DB"/>
                      </a:solidFill>
                    </a:lnR>
                    <a:lnB w="7620">
                      <a:solidFill>
                        <a:srgbClr val="EAE4DB"/>
                      </a:solidFill>
                    </a:lnB>
                    <a:solidFill>
                      <a:srgbClr val="FAF8F5"/>
                    </a:solidFill>
                  </a:tcPr>
                </a:tc>
              </a:tr>
              <a:tr h="809625">
                <a:tc>
                  <a:txBody>
                    <a:bodyPr lIns="95250" tIns="133350" rIns="171450" bIns="133350">
                      <a:noAutofit/>
                    </a:bodyPr>
                    <a:lstStyle/>
                    <a:p>
                      <a:r>
                        <a:rPr sz="1800" b="0">
                          <a:solidFill>
                            <a:srgbClr val="45403A"/>
                          </a:solidFill>
                          <a:latin typeface="Geist"/>
                          <a:ea typeface="Geist"/>
                          <a:cs typeface="Geist"/>
                        </a:rPr>
                        <a:t>The workflow is described</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800" b="0">
                          <a:solidFill>
                            <a:srgbClr val="45403A"/>
                          </a:solidFill>
                          <a:latin typeface="Geist"/>
                          <a:ea typeface="Geist"/>
                          <a:cs typeface="Geist"/>
                        </a:rPr>
                        <a:t>Interview and structured authoring</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800" b="0">
                          <a:solidFill>
                            <a:srgbClr val="45403A"/>
                          </a:solidFill>
                          <a:latin typeface="Geist"/>
                          <a:ea typeface="Geist"/>
                          <a:cs typeface="Geist"/>
                        </a:rPr>
                        <a:t>A specification to review and freeze</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73F6FF06-E443-4300-B6D6-8021418C2A57}"/>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Each route keeps its own admission and evidence requirements</a:t>
            </a:r>
          </a:p>
        </p:txBody>
      </p:sp>
      <p:sp>
        <p:nvSpPr>
          <p:cNvPr id="7" name="">
            <a:extLst xmlns:a="http://schemas.openxmlformats.org/drawingml/2006/main">
              <a:ext uri="{FF2B5EF4-FFF2-40B4-BE49-F238E27FC236}">
                <a16:creationId xmlns:a16="http://schemas.microsoft.com/office/drawing/2014/main" id="{30D625A1-49FF-46A2-8EF2-5532AF76A016}"/>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03</a:t>
            </a:r>
          </a:p>
        </p:txBody>
      </p:sp>
    </p:spTree>
    <p:extLst>
      <p:ext uri="{BB962C8B-B14F-4D97-AF65-F5344CB8AC3E}">
        <p14:creationId xmlns:p14="http://schemas.microsoft.com/office/powerpoint/2010/main" val="1291976395"/>
      </p:ext>
    </p:extLst>
  </p:cSld>
</p:sld>
</file>

<file path=ppt/slides/slide4.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40a098a8661b422e"/>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47E93891-AE1D-4E02-AC70-CC870BA38E41}"/>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0AB69893-0EAB-4996-8F12-E81A83C41060}"/>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91990F73-E074-479A-AC9F-68F4F7A88A15}"/>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A long case crosses applications and people</a:t>
            </a:r>
          </a:p>
        </p:txBody>
      </p:sp>
      <p:sp>
        <p:nvSpPr>
          <p:cNvPr id="5" name="">
            <a:extLst xmlns:a="http://schemas.openxmlformats.org/drawingml/2006/main">
              <a:ext uri="{FF2B5EF4-FFF2-40B4-BE49-F238E27FC236}">
                <a16:creationId xmlns:a16="http://schemas.microsoft.com/office/drawing/2014/main" id="{75BFCAAF-C0B1-4736-BBE5-A8B2146FBEBC}"/>
              </a:ext>
            </a:extLst>
          </p:cNvPr>
          <p:cNvSpPr>
            <a:spLocks xmlns:a="http://schemas.openxmlformats.org/drawingml/2006/main" noGrp="1"/>
          </p:cNvSpPr>
          <p:nvPr/>
        </p:nvSpPr>
        <p:spPr>
          <a:xfrm xmlns:a="http://schemas.openxmlformats.org/drawingml/2006/main">
            <a:off x="685800" y="2400300"/>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01</a:t>
            </a:r>
          </a:p>
        </p:txBody>
      </p:sp>
      <p:sp>
        <p:nvSpPr>
          <p:cNvPr id="6" name="">
            <a:extLst xmlns:a="http://schemas.openxmlformats.org/drawingml/2006/main">
              <a:ext uri="{FF2B5EF4-FFF2-40B4-BE49-F238E27FC236}">
                <a16:creationId xmlns:a16="http://schemas.microsoft.com/office/drawing/2014/main" id="{C648929E-3471-4B61-801A-506FE24AF294}"/>
              </a:ext>
            </a:extLst>
          </p:cNvPr>
          <p:cNvSpPr>
            <a:spLocks xmlns:a="http://schemas.openxmlformats.org/drawingml/2006/main" noGrp="1"/>
          </p:cNvSpPr>
          <p:nvPr/>
        </p:nvSpPr>
        <p:spPr>
          <a:xfrm xmlns:a="http://schemas.openxmlformats.org/drawingml/2006/main">
            <a:off x="685800" y="2809875"/>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6CEBEF1C-7F97-4091-80C2-6CDC54793AFB}"/>
              </a:ext>
            </a:extLst>
          </p:cNvPr>
          <p:cNvSpPr>
            <a:spLocks xmlns:a="http://schemas.openxmlformats.org/drawingml/2006/main" noGrp="1"/>
          </p:cNvSpPr>
          <p:nvPr/>
        </p:nvSpPr>
        <p:spPr>
          <a:xfrm xmlns:a="http://schemas.openxmlformats.org/drawingml/2006/main">
            <a:off x="685800" y="3067050"/>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Day 1</a:t>
            </a:r>
          </a:p>
        </p:txBody>
      </p:sp>
      <p:sp>
        <p:nvSpPr>
          <p:cNvPr id="8" name="">
            <a:extLst xmlns:a="http://schemas.openxmlformats.org/drawingml/2006/main">
              <a:ext uri="{FF2B5EF4-FFF2-40B4-BE49-F238E27FC236}">
                <a16:creationId xmlns:a16="http://schemas.microsoft.com/office/drawing/2014/main" id="{21AC6FF2-CE3C-478A-A34A-36CDF0C9A3E3}"/>
              </a:ext>
            </a:extLst>
          </p:cNvPr>
          <p:cNvSpPr>
            <a:spLocks xmlns:a="http://schemas.openxmlformats.org/drawingml/2006/main" noGrp="1"/>
          </p:cNvSpPr>
          <p:nvPr/>
        </p:nvSpPr>
        <p:spPr>
          <a:xfrm xmlns:a="http://schemas.openxmlformats.org/drawingml/2006/main">
            <a:off x="685800" y="3924300"/>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A buyer asks for a proposal.</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Selected mail and call evidence.</a:t>
            </a:r>
          </a:p>
        </p:txBody>
      </p:sp>
      <p:sp>
        <p:nvSpPr>
          <p:cNvPr id="9" name="">
            <a:extLst xmlns:a="http://schemas.openxmlformats.org/drawingml/2006/main">
              <a:ext uri="{FF2B5EF4-FFF2-40B4-BE49-F238E27FC236}">
                <a16:creationId xmlns:a16="http://schemas.microsoft.com/office/drawing/2014/main" id="{FA84067A-DD12-4C12-A197-93E6BE5A97DE}"/>
              </a:ext>
            </a:extLst>
          </p:cNvPr>
          <p:cNvSpPr>
            <a:spLocks xmlns:a="http://schemas.openxmlformats.org/drawingml/2006/main" noGrp="1"/>
          </p:cNvSpPr>
          <p:nvPr/>
        </p:nvSpPr>
        <p:spPr>
          <a:xfrm xmlns:a="http://schemas.openxmlformats.org/drawingml/2006/main">
            <a:off x="4394200" y="2400300"/>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02</a:t>
            </a:r>
          </a:p>
        </p:txBody>
      </p:sp>
      <p:sp>
        <p:nvSpPr>
          <p:cNvPr id="10" name="">
            <a:extLst xmlns:a="http://schemas.openxmlformats.org/drawingml/2006/main">
              <a:ext uri="{FF2B5EF4-FFF2-40B4-BE49-F238E27FC236}">
                <a16:creationId xmlns:a16="http://schemas.microsoft.com/office/drawing/2014/main" id="{77E6A06B-7622-4FC2-9BD1-21AD92CC173B}"/>
              </a:ext>
            </a:extLst>
          </p:cNvPr>
          <p:cNvSpPr>
            <a:spLocks xmlns:a="http://schemas.openxmlformats.org/drawingml/2006/main" noGrp="1"/>
          </p:cNvSpPr>
          <p:nvPr/>
        </p:nvSpPr>
        <p:spPr>
          <a:xfrm xmlns:a="http://schemas.openxmlformats.org/drawingml/2006/main">
            <a:off x="4394200" y="2809875"/>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6D1BEB6E-9017-428D-8709-AE0249AED265}"/>
              </a:ext>
            </a:extLst>
          </p:cNvPr>
          <p:cNvSpPr>
            <a:spLocks xmlns:a="http://schemas.openxmlformats.org/drawingml/2006/main" noGrp="1"/>
          </p:cNvSpPr>
          <p:nvPr/>
        </p:nvSpPr>
        <p:spPr>
          <a:xfrm xmlns:a="http://schemas.openxmlformats.org/drawingml/2006/main">
            <a:off x="4394200" y="3067050"/>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Day 15</a:t>
            </a:r>
          </a:p>
        </p:txBody>
      </p:sp>
      <p:sp>
        <p:nvSpPr>
          <p:cNvPr id="12" name="">
            <a:extLst xmlns:a="http://schemas.openxmlformats.org/drawingml/2006/main">
              <a:ext uri="{FF2B5EF4-FFF2-40B4-BE49-F238E27FC236}">
                <a16:creationId xmlns:a16="http://schemas.microsoft.com/office/drawing/2014/main" id="{FA7EF6DB-4363-49C7-8A1D-942DB9E94935}"/>
              </a:ext>
            </a:extLst>
          </p:cNvPr>
          <p:cNvSpPr>
            <a:spLocks xmlns:a="http://schemas.openxmlformats.org/drawingml/2006/main" noGrp="1"/>
          </p:cNvSpPr>
          <p:nvPr/>
        </p:nvSpPr>
        <p:spPr>
          <a:xfrm xmlns:a="http://schemas.openxmlformats.org/drawingml/2006/main">
            <a:off x="4394200" y="3924300"/>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The team checks requirements.</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Approved channel and CRM evidence.</a:t>
            </a:r>
          </a:p>
        </p:txBody>
      </p:sp>
      <p:sp>
        <p:nvSpPr>
          <p:cNvPr id="13" name="">
            <a:extLst xmlns:a="http://schemas.openxmlformats.org/drawingml/2006/main">
              <a:ext uri="{FF2B5EF4-FFF2-40B4-BE49-F238E27FC236}">
                <a16:creationId xmlns:a16="http://schemas.microsoft.com/office/drawing/2014/main" id="{BB043412-A5CD-44B5-82C3-A4D304A96984}"/>
              </a:ext>
            </a:extLst>
          </p:cNvPr>
          <p:cNvSpPr>
            <a:spLocks xmlns:a="http://schemas.openxmlformats.org/drawingml/2006/main" noGrp="1"/>
          </p:cNvSpPr>
          <p:nvPr/>
        </p:nvSpPr>
        <p:spPr>
          <a:xfrm xmlns:a="http://schemas.openxmlformats.org/drawingml/2006/main">
            <a:off x="8102600" y="2400300"/>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03</a:t>
            </a:r>
          </a:p>
        </p:txBody>
      </p:sp>
      <p:sp>
        <p:nvSpPr>
          <p:cNvPr id="14" name="">
            <a:extLst xmlns:a="http://schemas.openxmlformats.org/drawingml/2006/main">
              <a:ext uri="{FF2B5EF4-FFF2-40B4-BE49-F238E27FC236}">
                <a16:creationId xmlns:a16="http://schemas.microsoft.com/office/drawing/2014/main" id="{259C1D9E-BD24-43EA-8EDF-07AEB76489E8}"/>
              </a:ext>
            </a:extLst>
          </p:cNvPr>
          <p:cNvSpPr>
            <a:spLocks xmlns:a="http://schemas.openxmlformats.org/drawingml/2006/main" noGrp="1"/>
          </p:cNvSpPr>
          <p:nvPr/>
        </p:nvSpPr>
        <p:spPr>
          <a:xfrm xmlns:a="http://schemas.openxmlformats.org/drawingml/2006/main">
            <a:off x="8102600" y="2809875"/>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15" name="">
            <a:extLst xmlns:a="http://schemas.openxmlformats.org/drawingml/2006/main">
              <a:ext uri="{FF2B5EF4-FFF2-40B4-BE49-F238E27FC236}">
                <a16:creationId xmlns:a16="http://schemas.microsoft.com/office/drawing/2014/main" id="{F46898AE-72AA-46D5-BEC1-6075CEB5DB61}"/>
              </a:ext>
            </a:extLst>
          </p:cNvPr>
          <p:cNvSpPr>
            <a:spLocks xmlns:a="http://schemas.openxmlformats.org/drawingml/2006/main" noGrp="1"/>
          </p:cNvSpPr>
          <p:nvPr/>
        </p:nvSpPr>
        <p:spPr>
          <a:xfrm xmlns:a="http://schemas.openxmlformats.org/drawingml/2006/main">
            <a:off x="8102600" y="3067050"/>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Day 45</a:t>
            </a:r>
          </a:p>
        </p:txBody>
      </p:sp>
      <p:sp>
        <p:nvSpPr>
          <p:cNvPr id="16" name="">
            <a:extLst xmlns:a="http://schemas.openxmlformats.org/drawingml/2006/main">
              <a:ext uri="{FF2B5EF4-FFF2-40B4-BE49-F238E27FC236}">
                <a16:creationId xmlns:a16="http://schemas.microsoft.com/office/drawing/2014/main" id="{29C4EEC9-5396-401F-8723-6A76F6AA27D3}"/>
              </a:ext>
            </a:extLst>
          </p:cNvPr>
          <p:cNvSpPr>
            <a:spLocks xmlns:a="http://schemas.openxmlformats.org/drawingml/2006/main" noGrp="1"/>
          </p:cNvSpPr>
          <p:nvPr/>
        </p:nvSpPr>
        <p:spPr>
          <a:xfrm xmlns:a="http://schemas.openxmlformats.org/drawingml/2006/main">
            <a:off x="8102600" y="3924300"/>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An owner approves the handoff.</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The case reaches its declared end.</a:t>
            </a:r>
          </a:p>
        </p:txBody>
      </p:sp>
      <p:sp>
        <p:nvSpPr>
          <p:cNvPr id="17" name="">
            <a:extLst xmlns:a="http://schemas.openxmlformats.org/drawingml/2006/main">
              <a:ext uri="{FF2B5EF4-FFF2-40B4-BE49-F238E27FC236}">
                <a16:creationId xmlns:a16="http://schemas.microsoft.com/office/drawing/2014/main" id="{E13973D3-F2C5-471C-BA2C-33418CD2C0CC}"/>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Illustrative 45-day case. Coverage gaps remain part of the record.</a:t>
            </a:r>
          </a:p>
        </p:txBody>
      </p:sp>
      <p:sp>
        <p:nvSpPr>
          <p:cNvPr id="18" name="">
            <a:extLst xmlns:a="http://schemas.openxmlformats.org/drawingml/2006/main">
              <a:ext uri="{FF2B5EF4-FFF2-40B4-BE49-F238E27FC236}">
                <a16:creationId xmlns:a16="http://schemas.microsoft.com/office/drawing/2014/main" id="{048C66BB-9F0F-412D-B420-CAFB15886C1F}"/>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04</a:t>
            </a:r>
          </a:p>
        </p:txBody>
      </p:sp>
    </p:spTree>
    <p:extLst>
      <p:ext uri="{BB962C8B-B14F-4D97-AF65-F5344CB8AC3E}">
        <p14:creationId xmlns:p14="http://schemas.microsoft.com/office/powerpoint/2010/main" val="418680936"/>
      </p:ext>
    </p:extLst>
  </p:cSld>
</p:sld>
</file>

<file path=ppt/slides/slide5.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f8c1aa271b1a419c"/>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EA15364B-D92D-437B-93A9-16879E9C5E45}"/>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BF06E19B-0410-45F9-B6C4-6A04872D38BE}"/>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86AD5910-B0BA-442C-91C4-60FB6DF64FDD}"/>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The enterprise chooses the capture boundary</a:t>
            </a:r>
          </a:p>
        </p:txBody>
      </p:sp>
      <p:graphicFrame>
        <p:nvGraphicFramePr>
          <p:cNvPr id="12" name=""/>
          <p:cNvGraphicFramePr/>
          <p:nvPr/>
        </p:nvGraphicFramePr>
        <p:xfrm>
          <a:off xmlns:a="http://schemas.openxmlformats.org/drawingml/2006/main" x="685800" y="2333625"/>
          <a:ext xmlns:a="http://schemas.openxmlformats.org/drawingml/2006/main" cx="10820400" cy="3457575"/>
        </p:xfrm>
        <a:graphic xmlns:a="http://schemas.openxmlformats.org/drawingml/2006/main">
          <a:graphicData uri="http://schemas.openxmlformats.org/drawingml/2006/table">
            <a:tbl>
              <a:tblPr/>
              <a:tblGrid>
                <a:gridCol w="2952750"/>
                <a:gridCol w="7867650"/>
              </a:tblGrid>
              <a:tr h="691515">
                <a:tc>
                  <a:txBody>
                    <a:bodyPr lIns="95250" tIns="133350" rIns="171450" bIns="133350">
                      <a:noAutofit/>
                    </a:bodyPr>
                    <a:lstStyle/>
                    <a:p>
                      <a:r>
                        <a:rPr sz="1500" b="1">
                          <a:solidFill>
                            <a:srgbClr val="1A1815"/>
                          </a:solidFill>
                          <a:latin typeface="Geist"/>
                          <a:ea typeface="Geist"/>
                          <a:cs typeface="Geist"/>
                        </a:rPr>
                        <a:t>Source</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An example of the approved boundary</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91515">
                <a:tc>
                  <a:txBody>
                    <a:bodyPr lIns="95250" tIns="133350" rIns="171450" bIns="133350">
                      <a:noAutofit/>
                    </a:bodyPr>
                    <a:lstStyle/>
                    <a:p>
                      <a:r>
                        <a:rPr sz="1725" b="0">
                          <a:solidFill>
                            <a:srgbClr val="45403A"/>
                          </a:solidFill>
                          <a:latin typeface="Geist"/>
                          <a:ea typeface="Geist"/>
                          <a:cs typeface="Geist"/>
                        </a:rPr>
                        <a:t>Service connectors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Named Slack/Teams channels, mailbox folders, calls or CRM records</a:t>
                      </a:r>
                    </a:p>
                  </a:txBody>
                  <a:tcPr marL="91440" marR="91440" marT="45720" marB="45720" anchor="ctr">
                    <a:lnR w="7620">
                      <a:solidFill>
                        <a:srgbClr val="EAE4DB"/>
                      </a:solidFill>
                    </a:lnR>
                    <a:lnB w="7620">
                      <a:solidFill>
                        <a:srgbClr val="EAE4DB"/>
                      </a:solidFill>
                    </a:lnB>
                    <a:solidFill>
                      <a:srgbClr val="FAF8F5"/>
                    </a:solidFill>
                  </a:tcPr>
                </a:tc>
              </a:tr>
              <a:tr h="691515">
                <a:tc>
                  <a:txBody>
                    <a:bodyPr lIns="95250" tIns="133350" rIns="171450" bIns="133350">
                      <a:noAutofit/>
                    </a:bodyPr>
                    <a:lstStyle/>
                    <a:p>
                      <a:r>
                        <a:rPr sz="1725" b="0">
                          <a:solidFill>
                            <a:srgbClr val="45403A"/>
                          </a:solidFill>
                          <a:latin typeface="Geist"/>
                          <a:ea typeface="Geist"/>
                          <a:cs typeface="Geist"/>
                        </a:rPr>
                        <a:t>Browser receiver</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Exact approved HTTPS pages with an explicit participant start</a:t>
                      </a:r>
                    </a:p>
                  </a:txBody>
                  <a:tcPr marL="91440" marR="91440" marT="45720" marB="45720" anchor="ctr">
                    <a:lnR w="7620">
                      <a:solidFill>
                        <a:srgbClr val="EAE4DB"/>
                      </a:solidFill>
                    </a:lnR>
                    <a:lnB w="7620">
                      <a:solidFill>
                        <a:srgbClr val="EAE4DB"/>
                      </a:solidFill>
                    </a:lnB>
                    <a:solidFill>
                      <a:srgbClr val="FAF8F5"/>
                    </a:solidFill>
                  </a:tcPr>
                </a:tc>
              </a:tr>
              <a:tr h="691515">
                <a:tc>
                  <a:txBody>
                    <a:bodyPr lIns="95250" tIns="133350" rIns="171450" bIns="133350">
                      <a:noAutofit/>
                    </a:bodyPr>
                    <a:lstStyle/>
                    <a:p>
                      <a:r>
                        <a:rPr sz="1725" b="0">
                          <a:solidFill>
                            <a:srgbClr val="45403A"/>
                          </a:solidFill>
                          <a:latin typeface="Geist"/>
                          <a:ea typeface="Geist"/>
                          <a:cs typeface="Geist"/>
                        </a:rPr>
                        <a:t>Desktop companion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A selected native window with permission to process the whole window</a:t>
                      </a:r>
                    </a:p>
                  </a:txBody>
                  <a:tcPr marL="91440" marR="91440" marT="45720" marB="45720" anchor="ctr">
                    <a:lnR w="7620">
                      <a:solidFill>
                        <a:srgbClr val="EAE4DB"/>
                      </a:solidFill>
                    </a:lnR>
                    <a:lnB w="7620">
                      <a:solidFill>
                        <a:srgbClr val="EAE4DB"/>
                      </a:solidFill>
                    </a:lnB>
                    <a:solidFill>
                      <a:srgbClr val="FAF8F5"/>
                    </a:solidFill>
                  </a:tcPr>
                </a:tc>
              </a:tr>
              <a:tr h="691515">
                <a:tc>
                  <a:txBody>
                    <a:bodyPr lIns="95250" tIns="133350" rIns="171450" bIns="133350">
                      <a:noAutofit/>
                    </a:bodyPr>
                    <a:lstStyle/>
                    <a:p>
                      <a:r>
                        <a:rPr sz="1725" b="0">
                          <a:solidFill>
                            <a:srgbClr val="45403A"/>
                          </a:solidFill>
                          <a:latin typeface="Geist"/>
                          <a:ea typeface="Geist"/>
                          <a:cs typeface="Geist"/>
                        </a:rPr>
                        <a:t>Optional content</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Separately approved sanitized text or locally masked, accepted screenshots</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C7C93A1F-899B-4197-A0E4-2E1ED78813E2}"/>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Browser/connector metadata remains readable. The desktop vault and managed state use encryption.</a:t>
            </a:r>
          </a:p>
        </p:txBody>
      </p:sp>
      <p:sp>
        <p:nvSpPr>
          <p:cNvPr id="7" name="">
            <a:extLst xmlns:a="http://schemas.openxmlformats.org/drawingml/2006/main">
              <a:ext uri="{FF2B5EF4-FFF2-40B4-BE49-F238E27FC236}">
                <a16:creationId xmlns:a16="http://schemas.microsoft.com/office/drawing/2014/main" id="{0B140ADB-49C4-4484-B895-49E41FFEC827}"/>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05</a:t>
            </a:r>
          </a:p>
        </p:txBody>
      </p:sp>
    </p:spTree>
    <p:extLst>
      <p:ext uri="{BB962C8B-B14F-4D97-AF65-F5344CB8AC3E}">
        <p14:creationId xmlns:p14="http://schemas.microsoft.com/office/powerpoint/2010/main" val="1438821119"/>
      </p:ext>
    </p:extLst>
  </p:cSld>
</p:sld>
</file>

<file path=ppt/slides/slide6.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08fc3e37624f4770"/>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8C364AE9-FF0E-4E62-BB8F-4F73C4295CCA}"/>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08A910C8-5E19-42F9-AE3E-8A50A9C3F0EC}"/>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CE4CCE28-27E4-4EB5-85C8-4B9508909EDF}"/>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Relevant history needs an accountable reviewer</a:t>
            </a:r>
          </a:p>
        </p:txBody>
      </p:sp>
      <p:sp>
        <p:nvSpPr>
          <p:cNvPr id="5" name="">
            <a:extLst xmlns:a="http://schemas.openxmlformats.org/drawingml/2006/main">
              <a:ext uri="{FF2B5EF4-FFF2-40B4-BE49-F238E27FC236}">
                <a16:creationId xmlns:a16="http://schemas.microsoft.com/office/drawing/2014/main" id="{3BFD19DF-9F21-47CF-8CC6-6669086C67E8}"/>
              </a:ext>
            </a:extLst>
          </p:cNvPr>
          <p:cNvSpPr>
            <a:spLocks xmlns:a="http://schemas.openxmlformats.org/drawingml/2006/main" noGrp="1"/>
          </p:cNvSpPr>
          <p:nvPr/>
        </p:nvSpPr>
        <p:spPr>
          <a:xfrm xmlns:a="http://schemas.openxmlformats.org/drawingml/2006/main">
            <a:off x="685800" y="2400300"/>
            <a:ext cx="4524375"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250" b="1">
                <a:solidFill>
                  <a:srgbClr val="1A1815"/>
                </a:solidFill>
                <a:latin typeface="Geist"/>
                <a:ea typeface="Geist"/>
                <a:cs typeface="Geist"/>
              </a:defRPr>
            </a:pPr>
            <a:r>
              <a:rPr sz="2250" b="1">
                <a:solidFill>
                  <a:srgbClr val="1A1815"/>
                </a:solidFill>
                <a:latin typeface="Geist"/>
                <a:ea typeface="Geist"/>
                <a:cs typeface="Geist"/>
              </a:rPr>
              <a:t>Captured evidence</a:t>
            </a:r>
          </a:p>
        </p:txBody>
      </p:sp>
      <p:sp>
        <p:nvSpPr>
          <p:cNvPr id="6" name="">
            <a:extLst xmlns:a="http://schemas.openxmlformats.org/drawingml/2006/main">
              <a:ext uri="{FF2B5EF4-FFF2-40B4-BE49-F238E27FC236}">
                <a16:creationId xmlns:a16="http://schemas.microsoft.com/office/drawing/2014/main" id="{DA9593B2-2A92-42DB-8831-4F397645AA5D}"/>
              </a:ext>
            </a:extLst>
          </p:cNvPr>
          <p:cNvSpPr>
            <a:spLocks xmlns:a="http://schemas.openxmlformats.org/drawingml/2006/main" noGrp="1"/>
          </p:cNvSpPr>
          <p:nvPr/>
        </p:nvSpPr>
        <p:spPr>
          <a:xfrm xmlns:a="http://schemas.openxmlformats.org/drawingml/2006/main">
            <a:off x="685800" y="3048000"/>
            <a:ext cx="4619625"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0">
                <a:solidFill>
                  <a:srgbClr val="45403A"/>
                </a:solidFill>
                <a:latin typeface="Geist"/>
                <a:ea typeface="Geist"/>
                <a:cs typeface="Geist"/>
              </a:defRPr>
            </a:pPr>
            <a:r>
              <a:rPr sz="2100" b="0">
                <a:solidFill>
                  <a:srgbClr val="45403A"/>
                </a:solidFill>
                <a:latin typeface="Geist"/>
                <a:ea typeface="Geist"/>
                <a:cs typeface="Geist"/>
              </a:rPr>
              <a:t>A proposal, a pricing discussion,</a:t>
            </a:r>
          </a:p>
          <a:p xmlns:a="http://schemas.openxmlformats.org/drawingml/2006/main">
            <a:pPr>
              <a:defRPr sz="2100" b="0">
                <a:solidFill>
                  <a:srgbClr val="45403A"/>
                </a:solidFill>
                <a:latin typeface="Geist"/>
                <a:ea typeface="Geist"/>
                <a:cs typeface="Geist"/>
              </a:defRPr>
            </a:pPr>
            <a:r>
              <a:rPr sz="2100" b="0">
                <a:solidFill>
                  <a:srgbClr val="45403A"/>
                </a:solidFill>
                <a:latin typeface="Geist"/>
                <a:ea typeface="Geist"/>
                <a:cs typeface="Geist"/>
              </a:rPr>
              <a:t>a weather detour in an allowed source.</a:t>
            </a:r>
          </a:p>
        </p:txBody>
      </p:sp>
      <p:sp>
        <p:nvSpPr>
          <p:cNvPr id="7" name="">
            <a:extLst xmlns:a="http://schemas.openxmlformats.org/drawingml/2006/main">
              <a:ext uri="{FF2B5EF4-FFF2-40B4-BE49-F238E27FC236}">
                <a16:creationId xmlns:a16="http://schemas.microsoft.com/office/drawing/2014/main" id="{90885D77-4443-4478-BD36-D9CBC29B4CBE}"/>
              </a:ext>
            </a:extLst>
          </p:cNvPr>
          <p:cNvSpPr>
            <a:spLocks xmlns:a="http://schemas.openxmlformats.org/drawingml/2006/main" noGrp="1"/>
          </p:cNvSpPr>
          <p:nvPr/>
        </p:nvSpPr>
        <p:spPr>
          <a:xfrm xmlns:a="http://schemas.openxmlformats.org/drawingml/2006/main">
            <a:off x="5924550" y="2381250"/>
            <a:ext cx="9525" cy="285750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19AD9CEF-E25B-460D-824C-218DEA55D6CE}"/>
              </a:ext>
            </a:extLst>
          </p:cNvPr>
          <p:cNvSpPr>
            <a:spLocks xmlns:a="http://schemas.openxmlformats.org/drawingml/2006/main" noGrp="1"/>
          </p:cNvSpPr>
          <p:nvPr/>
        </p:nvSpPr>
        <p:spPr>
          <a:xfrm xmlns:a="http://schemas.openxmlformats.org/drawingml/2006/main">
            <a:off x="6515100" y="2400300"/>
            <a:ext cx="4905375"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250" b="1">
                <a:solidFill>
                  <a:srgbClr val="1A1815"/>
                </a:solidFill>
                <a:latin typeface="Geist"/>
                <a:ea typeface="Geist"/>
                <a:cs typeface="Geist"/>
              </a:defRPr>
            </a:pPr>
            <a:r>
              <a:rPr sz="2250" b="1">
                <a:solidFill>
                  <a:srgbClr val="1A1815"/>
                </a:solidFill>
                <a:latin typeface="Geist"/>
                <a:ea typeface="Geist"/>
                <a:cs typeface="Geist"/>
              </a:rPr>
              <a:t>A verified case</a:t>
            </a:r>
          </a:p>
        </p:txBody>
      </p:sp>
      <p:sp>
        <p:nvSpPr>
          <p:cNvPr id="9" name="">
            <a:extLst xmlns:a="http://schemas.openxmlformats.org/drawingml/2006/main">
              <a:ext uri="{FF2B5EF4-FFF2-40B4-BE49-F238E27FC236}">
                <a16:creationId xmlns:a16="http://schemas.microsoft.com/office/drawing/2014/main" id="{2744E39A-3C48-463D-B625-D2E5AE6E9B04}"/>
              </a:ext>
            </a:extLst>
          </p:cNvPr>
          <p:cNvSpPr>
            <a:spLocks xmlns:a="http://schemas.openxmlformats.org/drawingml/2006/main" noGrp="1"/>
          </p:cNvSpPr>
          <p:nvPr/>
        </p:nvSpPr>
        <p:spPr>
          <a:xfrm xmlns:a="http://schemas.openxmlformats.org/drawingml/2006/main">
            <a:off x="6515100" y="3048000"/>
            <a:ext cx="4905375" cy="1714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025" b="0">
                <a:solidFill>
                  <a:srgbClr val="45403A"/>
                </a:solidFill>
                <a:latin typeface="Geist"/>
                <a:ea typeface="Geist"/>
                <a:cs typeface="Geist"/>
              </a:defRPr>
            </a:pPr>
            <a:r>
              <a:rPr sz="2025" b="0">
                <a:solidFill>
                  <a:srgbClr val="45403A"/>
                </a:solidFill>
                <a:latin typeface="Geist"/>
                <a:ea typeface="Geist"/>
                <a:cs typeface="Geist"/>
              </a:rPr>
              <a:t>AI proposes membership.</a:t>
            </a:r>
          </a:p>
          <a:p xmlns:a="http://schemas.openxmlformats.org/drawingml/2006/main">
            <a:pPr>
              <a:defRPr sz="2025" b="0">
                <a:solidFill>
                  <a:srgbClr val="45403A"/>
                </a:solidFill>
                <a:latin typeface="Geist"/>
                <a:ea typeface="Geist"/>
                <a:cs typeface="Geist"/>
              </a:defRPr>
            </a:pPr>
            <a:r>
              <a:rPr sz="2025" b="0">
                <a:solidFill>
                  <a:srgbClr val="45403A"/>
                </a:solidFill>
                <a:latin typeface="Geist"/>
                <a:ea typeface="Geist"/>
                <a:cs typeface="Geist"/>
              </a:rPr>
              <a:t>Automatic sorting requires an approved</a:t>
            </a:r>
          </a:p>
          <a:p xmlns:a="http://schemas.openxmlformats.org/drawingml/2006/main">
            <a:pPr>
              <a:defRPr sz="2025" b="0">
                <a:solidFill>
                  <a:srgbClr val="45403A"/>
                </a:solidFill>
                <a:latin typeface="Geist"/>
                <a:ea typeface="Geist"/>
                <a:cs typeface="Geist"/>
              </a:defRPr>
            </a:pPr>
            <a:r>
              <a:rPr sz="2025" b="0">
                <a:solidFill>
                  <a:srgbClr val="45403A"/>
                </a:solidFill>
                <a:latin typeface="Geist"/>
                <a:ea typeface="Geist"/>
                <a:cs typeface="Geist"/>
              </a:rPr>
              <a:t>policy and separately reviewed test results.</a:t>
            </a:r>
          </a:p>
          <a:p xmlns:a="http://schemas.openxmlformats.org/drawingml/2006/main">
            <a:pPr>
              <a:defRPr sz="2025" b="0">
                <a:solidFill>
                  <a:srgbClr val="45403A"/>
                </a:solidFill>
                <a:latin typeface="Geist"/>
                <a:ea typeface="Geist"/>
                <a:cs typeface="Geist"/>
              </a:defRPr>
            </a:pPr>
            <a:r>
              <a:rPr sz="2025" b="0">
                <a:solidFill>
                  <a:srgbClr val="45403A"/>
                </a:solidFill>
                <a:latin typeface="Geist"/>
                <a:ea typeface="Geist"/>
                <a:cs typeface="Geist"/>
              </a:rPr>
              <a:t>A human verifies the exact case.</a:t>
            </a:r>
          </a:p>
        </p:txBody>
      </p:sp>
      <p:sp>
        <p:nvSpPr>
          <p:cNvPr id="10" name="">
            <a:extLst xmlns:a="http://schemas.openxmlformats.org/drawingml/2006/main">
              <a:ext uri="{FF2B5EF4-FFF2-40B4-BE49-F238E27FC236}">
                <a16:creationId xmlns:a16="http://schemas.microsoft.com/office/drawing/2014/main" id="{E69BD2E4-CCC3-44D7-8B67-96E38F6450FF}"/>
              </a:ext>
            </a:extLst>
          </p:cNvPr>
          <p:cNvSpPr>
            <a:spLocks xmlns:a="http://schemas.openxmlformats.org/drawingml/2006/main" noGrp="1"/>
          </p:cNvSpPr>
          <p:nvPr/>
        </p:nvSpPr>
        <p:spPr>
          <a:xfrm xmlns:a="http://schemas.openxmlformats.org/drawingml/2006/main">
            <a:off x="685800" y="5257800"/>
            <a:ext cx="10572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025" b="0">
                <a:solidFill>
                  <a:srgbClr val="A84416"/>
                </a:solidFill>
                <a:latin typeface="Geist"/>
                <a:ea typeface="Geist"/>
                <a:cs typeface="Geist"/>
              </a:defRPr>
            </a:pPr>
            <a:r>
              <a:rPr sz="2025" b="0">
                <a:solidFill>
                  <a:srgbClr val="A84416"/>
                </a:solidFill>
                <a:latin typeface="Geist"/>
                <a:ea typeface="Geist"/>
                <a:cs typeface="Geist"/>
              </a:rPr>
              <a:t>A score helps route review. It does not make the AI the verifier.</a:t>
            </a:r>
          </a:p>
        </p:txBody>
      </p:sp>
      <p:sp>
        <p:nvSpPr>
          <p:cNvPr id="11" name="">
            <a:extLst xmlns:a="http://schemas.openxmlformats.org/drawingml/2006/main">
              <a:ext uri="{FF2B5EF4-FFF2-40B4-BE49-F238E27FC236}">
                <a16:creationId xmlns:a16="http://schemas.microsoft.com/office/drawing/2014/main" id="{D5BD6509-0B6B-4826-913C-D40BFC86BFF8}"/>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Changed evidence or decisions require current review.</a:t>
            </a:r>
          </a:p>
        </p:txBody>
      </p:sp>
      <p:sp>
        <p:nvSpPr>
          <p:cNvPr id="12" name="">
            <a:extLst xmlns:a="http://schemas.openxmlformats.org/drawingml/2006/main">
              <a:ext uri="{FF2B5EF4-FFF2-40B4-BE49-F238E27FC236}">
                <a16:creationId xmlns:a16="http://schemas.microsoft.com/office/drawing/2014/main" id="{5D55B79D-7A48-40CA-AC3D-194C8DF4CEB6}"/>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06</a:t>
            </a:r>
          </a:p>
        </p:txBody>
      </p:sp>
    </p:spTree>
    <p:extLst>
      <p:ext uri="{BB962C8B-B14F-4D97-AF65-F5344CB8AC3E}">
        <p14:creationId xmlns:p14="http://schemas.microsoft.com/office/powerpoint/2010/main" val="1870953028"/>
      </p:ext>
    </p:extLst>
  </p:cSld>
</p:sld>
</file>

<file path=ppt/slides/slide7.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fedcb2dfba0f494f"/>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DC4BDC0A-D4B7-4C6C-947D-C13F486B877C}"/>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49D1ABAE-D47A-4C6A-896F-A4EE9FFA1A40}"/>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45E712E8-EC21-45C1-85CE-F7C48B2BCBE5}"/>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History becomes a model through explicit rules</a:t>
            </a:r>
          </a:p>
        </p:txBody>
      </p:sp>
      <p:sp>
        <p:nvSpPr>
          <p:cNvPr id="5" name="">
            <a:extLst xmlns:a="http://schemas.openxmlformats.org/drawingml/2006/main">
              <a:ext uri="{FF2B5EF4-FFF2-40B4-BE49-F238E27FC236}">
                <a16:creationId xmlns:a16="http://schemas.microsoft.com/office/drawing/2014/main" id="{500CB49C-CF51-43B7-9E0D-22E041F62892}"/>
              </a:ext>
            </a:extLst>
          </p:cNvPr>
          <p:cNvSpPr>
            <a:spLocks xmlns:a="http://schemas.openxmlformats.org/drawingml/2006/main" noGrp="1"/>
          </p:cNvSpPr>
          <p:nvPr/>
        </p:nvSpPr>
        <p:spPr>
          <a:xfrm xmlns:a="http://schemas.openxmlformats.org/drawingml/2006/main">
            <a:off x="685800" y="2381250"/>
            <a:ext cx="319087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025" b="1">
                <a:solidFill>
                  <a:srgbClr val="1A1815"/>
                </a:solidFill>
                <a:latin typeface="Geist"/>
                <a:ea typeface="Geist"/>
                <a:cs typeface="Geist"/>
              </a:defRPr>
            </a:pPr>
            <a:r>
              <a:rPr sz="2025" b="1">
                <a:solidFill>
                  <a:srgbClr val="1A1815"/>
                </a:solidFill>
                <a:latin typeface="Geist"/>
                <a:ea typeface="Geist"/>
                <a:cs typeface="Geist"/>
              </a:rPr>
              <a:t>Observed evidence</a:t>
            </a:r>
          </a:p>
        </p:txBody>
      </p:sp>
      <p:sp>
        <p:nvSpPr>
          <p:cNvPr id="6" name="">
            <a:extLst xmlns:a="http://schemas.openxmlformats.org/drawingml/2006/main">
              <a:ext uri="{FF2B5EF4-FFF2-40B4-BE49-F238E27FC236}">
                <a16:creationId xmlns:a16="http://schemas.microsoft.com/office/drawing/2014/main" id="{C9461494-AC91-4670-8C8D-E238B7F47D39}"/>
              </a:ext>
            </a:extLst>
          </p:cNvPr>
          <p:cNvSpPr>
            <a:spLocks xmlns:a="http://schemas.openxmlformats.org/drawingml/2006/main" noGrp="1"/>
          </p:cNvSpPr>
          <p:nvPr/>
        </p:nvSpPr>
        <p:spPr>
          <a:xfrm xmlns:a="http://schemas.openxmlformats.org/drawingml/2006/main">
            <a:off x="685800" y="3067050"/>
            <a:ext cx="3190875"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325" b="0">
                <a:solidFill>
                  <a:srgbClr val="1A1815"/>
                </a:solidFill>
                <a:latin typeface="Fraunces"/>
                <a:ea typeface="Fraunces"/>
                <a:cs typeface="Fraunces"/>
              </a:defRPr>
            </a:pPr>
            <a:r>
              <a:rPr sz="2325" b="0">
                <a:solidFill>
                  <a:srgbClr val="1A1815"/>
                </a:solidFill>
                <a:latin typeface="Fraunces"/>
                <a:ea typeface="Fraunces"/>
                <a:cs typeface="Fraunces"/>
              </a:rPr>
              <a:t>An owner approved</a:t>
            </a:r>
          </a:p>
          <a:p xmlns:a="http://schemas.openxmlformats.org/drawingml/2006/main">
            <a:pPr>
              <a:defRPr sz="2325" b="0">
                <a:solidFill>
                  <a:srgbClr val="1A1815"/>
                </a:solidFill>
                <a:latin typeface="Fraunces"/>
                <a:ea typeface="Fraunces"/>
                <a:cs typeface="Fraunces"/>
              </a:defRPr>
            </a:pPr>
            <a:r>
              <a:rPr sz="2325" b="0">
                <a:solidFill>
                  <a:srgbClr val="1A1815"/>
                </a:solidFill>
                <a:latin typeface="Fraunces"/>
                <a:ea typeface="Fraunces"/>
                <a:cs typeface="Fraunces"/>
              </a:rPr>
              <a:t>the handoff.</a:t>
            </a:r>
          </a:p>
        </p:txBody>
      </p:sp>
      <p:sp>
        <p:nvSpPr>
          <p:cNvPr id="7" name="">
            <a:extLst xmlns:a="http://schemas.openxmlformats.org/drawingml/2006/main">
              <a:ext uri="{FF2B5EF4-FFF2-40B4-BE49-F238E27FC236}">
                <a16:creationId xmlns:a16="http://schemas.microsoft.com/office/drawing/2014/main" id="{AAF654ED-D7A1-4F32-BC66-A28E9BCFFD6B}"/>
              </a:ext>
            </a:extLst>
          </p:cNvPr>
          <p:cNvSpPr>
            <a:spLocks xmlns:a="http://schemas.openxmlformats.org/drawingml/2006/main" noGrp="1"/>
          </p:cNvSpPr>
          <p:nvPr/>
        </p:nvSpPr>
        <p:spPr>
          <a:xfrm xmlns:a="http://schemas.openxmlformats.org/drawingml/2006/main">
            <a:off x="4238625" y="2400300"/>
            <a:ext cx="9525" cy="3000375"/>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028F1ECD-736C-41DE-8359-CCBF74F03FA0}"/>
              </a:ext>
            </a:extLst>
          </p:cNvPr>
          <p:cNvSpPr>
            <a:spLocks xmlns:a="http://schemas.openxmlformats.org/drawingml/2006/main" noGrp="1"/>
          </p:cNvSpPr>
          <p:nvPr/>
        </p:nvSpPr>
        <p:spPr>
          <a:xfrm xmlns:a="http://schemas.openxmlformats.org/drawingml/2006/main">
            <a:off x="4743450" y="2381250"/>
            <a:ext cx="666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025" b="1">
                <a:solidFill>
                  <a:srgbClr val="1A1815"/>
                </a:solidFill>
                <a:latin typeface="Geist"/>
                <a:ea typeface="Geist"/>
                <a:cs typeface="Geist"/>
              </a:defRPr>
            </a:pPr>
            <a:r>
              <a:rPr sz="2025" b="1">
                <a:solidFill>
                  <a:srgbClr val="1A1815"/>
                </a:solidFill>
                <a:latin typeface="Geist"/>
                <a:ea typeface="Geist"/>
                <a:cs typeface="Geist"/>
              </a:rPr>
              <a:t>Owner-approved executable rule</a:t>
            </a:r>
          </a:p>
        </p:txBody>
      </p:sp>
      <p:graphicFrame>
        <p:nvGraphicFramePr>
          <p:cNvPr id="20" name=""/>
          <p:cNvGraphicFramePr/>
          <p:nvPr/>
        </p:nvGraphicFramePr>
        <p:xfrm>
          <a:off xmlns:a="http://schemas.openxmlformats.org/drawingml/2006/main" x="4743450" y="3009900"/>
          <a:ext xmlns:a="http://schemas.openxmlformats.org/drawingml/2006/main" cx="6762750" cy="2324100"/>
        </p:xfrm>
        <a:graphic xmlns:a="http://schemas.openxmlformats.org/drawingml/2006/main">
          <a:graphicData uri="http://schemas.openxmlformats.org/drawingml/2006/table">
            <a:tbl>
              <a:tblPr/>
              <a:tblGrid>
                <a:gridCol w="2286000"/>
                <a:gridCol w="4476750"/>
              </a:tblGrid>
              <a:tr h="581025">
                <a:tc>
                  <a:txBody>
                    <a:bodyPr lIns="95250" tIns="133350" rIns="171450" bIns="133350">
                      <a:noAutofit/>
                    </a:bodyPr>
                    <a:lstStyle/>
                    <a:p>
                      <a:r>
                        <a:rPr sz="1500" b="1">
                          <a:solidFill>
                            <a:srgbClr val="1A1815"/>
                          </a:solidFill>
                          <a:latin typeface="Geist"/>
                          <a:ea typeface="Geist"/>
                          <a:cs typeface="Geist"/>
                        </a:rPr>
                        <a:t>Part of the rule</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Illustrative declaration</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581025">
                <a:tc>
                  <a:txBody>
                    <a:bodyPr lIns="95250" tIns="133350" rIns="171450" bIns="133350">
                      <a:noAutofit/>
                    </a:bodyPr>
                    <a:lstStyle/>
                    <a:p>
                      <a:r>
                        <a:rPr sz="1650" b="0">
                          <a:solidFill>
                            <a:srgbClr val="45403A"/>
                          </a:solidFill>
                          <a:latin typeface="Geist"/>
                          <a:ea typeface="Geist"/>
                          <a:cs typeface="Geist"/>
                        </a:rPr>
                        <a:t>Condition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Requirements complete and approval present</a:t>
                      </a:r>
                    </a:p>
                  </a:txBody>
                  <a:tcPr marL="91440" marR="91440" marT="45720" marB="45720" anchor="ctr">
                    <a:lnR w="7620">
                      <a:solidFill>
                        <a:srgbClr val="EAE4DB"/>
                      </a:solidFill>
                    </a:lnR>
                    <a:lnB w="7620">
                      <a:solidFill>
                        <a:srgbClr val="EAE4DB"/>
                      </a:solidFill>
                    </a:lnB>
                    <a:solidFill>
                      <a:srgbClr val="FAF8F5"/>
                    </a:solidFill>
                  </a:tcPr>
                </a:tc>
              </a:tr>
              <a:tr h="581025">
                <a:tc>
                  <a:txBody>
                    <a:bodyPr lIns="95250" tIns="133350" rIns="171450" bIns="133350">
                      <a:noAutofit/>
                    </a:bodyPr>
                    <a:lstStyle/>
                    <a:p>
                      <a:r>
                        <a:rPr sz="1650" b="0">
                          <a:solidFill>
                            <a:srgbClr val="45403A"/>
                          </a:solidFill>
                          <a:latin typeface="Geist"/>
                          <a:ea typeface="Geist"/>
                          <a:cs typeface="Geist"/>
                        </a:rPr>
                        <a:t>Action and effect</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Handoff changes status to ready</a:t>
                      </a:r>
                    </a:p>
                  </a:txBody>
                  <a:tcPr marL="91440" marR="91440" marT="45720" marB="45720" anchor="ctr">
                    <a:lnR w="7620">
                      <a:solidFill>
                        <a:srgbClr val="EAE4DB"/>
                      </a:solidFill>
                    </a:lnR>
                    <a:lnB w="7620">
                      <a:solidFill>
                        <a:srgbClr val="EAE4DB"/>
                      </a:solidFill>
                    </a:lnB>
                    <a:solidFill>
                      <a:srgbClr val="FAF8F5"/>
                    </a:solidFill>
                  </a:tcPr>
                </a:tc>
              </a:tr>
              <a:tr h="581025">
                <a:tc>
                  <a:txBody>
                    <a:bodyPr lIns="95250" tIns="133350" rIns="171450" bIns="133350">
                      <a:noAutofit/>
                    </a:bodyPr>
                    <a:lstStyle/>
                    <a:p>
                      <a:r>
                        <a:rPr sz="1650" b="0">
                          <a:solidFill>
                            <a:srgbClr val="45403A"/>
                          </a:solidFill>
                          <a:latin typeface="Geist"/>
                          <a:ea typeface="Geist"/>
                          <a:cs typeface="Geist"/>
                        </a:rPr>
                        <a:t>Visibility and timing</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Only eligible participants, after the allowed time</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10" name="">
            <a:extLst xmlns:a="http://schemas.openxmlformats.org/drawingml/2006/main">
              <a:ext uri="{FF2B5EF4-FFF2-40B4-BE49-F238E27FC236}">
                <a16:creationId xmlns:a16="http://schemas.microsoft.com/office/drawing/2014/main" id="{E1F0084C-2210-4991-A20D-0E68C2ECEB40}"/>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A modeled action changes the Universe. It does not write back to the CRM.</a:t>
            </a:r>
          </a:p>
        </p:txBody>
      </p:sp>
      <p:sp>
        <p:nvSpPr>
          <p:cNvPr id="11" name="">
            <a:extLst xmlns:a="http://schemas.openxmlformats.org/drawingml/2006/main">
              <a:ext uri="{FF2B5EF4-FFF2-40B4-BE49-F238E27FC236}">
                <a16:creationId xmlns:a16="http://schemas.microsoft.com/office/drawing/2014/main" id="{690C0B03-E6D2-4732-964C-50E78C543E6D}"/>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07</a:t>
            </a:r>
          </a:p>
        </p:txBody>
      </p:sp>
    </p:spTree>
    <p:extLst>
      <p:ext uri="{BB962C8B-B14F-4D97-AF65-F5344CB8AC3E}">
        <p14:creationId xmlns:p14="http://schemas.microsoft.com/office/powerpoint/2010/main" val="1822454956"/>
      </p:ext>
    </p:extLst>
  </p:cSld>
</p:sld>
</file>

<file path=ppt/slides/slide8.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8622b994cb534ba2"/>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72C0D493-449E-45FE-8277-23F95494DBD4}"/>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D78818EA-A950-4B27-9C18-22F271EEECAA}"/>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6EA926DD-F783-4485-A1FB-4F4FE67A0C89}"/>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A checkpoint opens another path through the case</a:t>
            </a:r>
          </a:p>
        </p:txBody>
      </p:sp>
      <p:sp>
        <p:nvSpPr>
          <p:cNvPr id="5" name="">
            <a:extLst xmlns:a="http://schemas.openxmlformats.org/drawingml/2006/main">
              <a:ext uri="{FF2B5EF4-FFF2-40B4-BE49-F238E27FC236}">
                <a16:creationId xmlns:a16="http://schemas.microsoft.com/office/drawing/2014/main" id="{9A58E277-4C8F-426B-8584-FB18BA321A39}"/>
              </a:ext>
            </a:extLst>
          </p:cNvPr>
          <p:cNvSpPr>
            <a:spLocks xmlns:a="http://schemas.openxmlformats.org/drawingml/2006/main" noGrp="1"/>
          </p:cNvSpPr>
          <p:nvPr/>
        </p:nvSpPr>
        <p:spPr>
          <a:xfrm xmlns:a="http://schemas.openxmlformats.org/drawingml/2006/main">
            <a:off x="1190625" y="3181350"/>
            <a:ext cx="9410700" cy="19050"/>
          </a:xfrm>
          <a:prstGeom xmlns:a="http://schemas.openxmlformats.org/drawingml/2006/main" prst="rect">
            <a:avLst/>
          </a:prstGeom>
          <a:solidFill xmlns:a="http://schemas.openxmlformats.org/drawingml/2006/main">
            <a:srgbClr val="45403A"/>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DADCDC83-8BF4-45A0-B318-AC1CD83FD96E}"/>
              </a:ext>
            </a:extLst>
          </p:cNvPr>
          <p:cNvSpPr>
            <a:spLocks xmlns:a="http://schemas.openxmlformats.org/drawingml/2006/main" noGrp="1"/>
          </p:cNvSpPr>
          <p:nvPr/>
        </p:nvSpPr>
        <p:spPr>
          <a:xfrm xmlns:a="http://schemas.openxmlformats.org/drawingml/2006/main">
            <a:off x="5943600" y="3181350"/>
            <a:ext cx="19050" cy="1524000"/>
          </a:xfrm>
          <a:prstGeom xmlns:a="http://schemas.openxmlformats.org/drawingml/2006/main" prst="rect">
            <a:avLst/>
          </a:prstGeom>
          <a:solidFill xmlns:a="http://schemas.openxmlformats.org/drawingml/2006/main">
            <a:srgbClr val="A84416"/>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F2FD0271-F4DB-4C6B-B1DF-716A8BBF452E}"/>
              </a:ext>
            </a:extLst>
          </p:cNvPr>
          <p:cNvSpPr>
            <a:spLocks xmlns:a="http://schemas.openxmlformats.org/drawingml/2006/main" noGrp="1"/>
          </p:cNvSpPr>
          <p:nvPr/>
        </p:nvSpPr>
        <p:spPr>
          <a:xfrm xmlns:a="http://schemas.openxmlformats.org/drawingml/2006/main">
            <a:off x="5953125" y="4695825"/>
            <a:ext cx="4648200" cy="19050"/>
          </a:xfrm>
          <a:prstGeom xmlns:a="http://schemas.openxmlformats.org/drawingml/2006/main" prst="rect">
            <a:avLst/>
          </a:prstGeom>
          <a:solidFill xmlns:a="http://schemas.openxmlformats.org/drawingml/2006/main">
            <a:srgbClr val="A84416"/>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E310A0B8-7146-4401-8E68-6CE81774B50D}"/>
              </a:ext>
            </a:extLst>
          </p:cNvPr>
          <p:cNvSpPr>
            <a:spLocks xmlns:a="http://schemas.openxmlformats.org/drawingml/2006/main" noGrp="1"/>
          </p:cNvSpPr>
          <p:nvPr/>
        </p:nvSpPr>
        <p:spPr>
          <a:xfrm xmlns:a="http://schemas.openxmlformats.org/drawingml/2006/main">
            <a:off x="1143000" y="3133725"/>
            <a:ext cx="114300" cy="114300"/>
          </a:xfrm>
          <a:prstGeom xmlns:a="http://schemas.openxmlformats.org/drawingml/2006/main" prst="rect">
            <a:avLst/>
          </a:prstGeom>
          <a:solidFill xmlns:a="http://schemas.openxmlformats.org/drawingml/2006/main">
            <a:srgbClr val="1A1815"/>
          </a:solidFill>
          <a:ln xmlns:a="http://schemas.openxmlformats.org/drawingml/2006/main" w="0">
            <a:noFill/>
          </a:ln>
        </p:spPr>
      </p:sp>
      <p:sp>
        <p:nvSpPr>
          <p:cNvPr id="9" name="">
            <a:extLst xmlns:a="http://schemas.openxmlformats.org/drawingml/2006/main">
              <a:ext uri="{FF2B5EF4-FFF2-40B4-BE49-F238E27FC236}">
                <a16:creationId xmlns:a16="http://schemas.microsoft.com/office/drawing/2014/main" id="{BE99AFB1-C960-43FC-BF47-56EC245719D5}"/>
              </a:ext>
            </a:extLst>
          </p:cNvPr>
          <p:cNvSpPr>
            <a:spLocks xmlns:a="http://schemas.openxmlformats.org/drawingml/2006/main" noGrp="1"/>
          </p:cNvSpPr>
          <p:nvPr/>
        </p:nvSpPr>
        <p:spPr>
          <a:xfrm xmlns:a="http://schemas.openxmlformats.org/drawingml/2006/main">
            <a:off x="3524250" y="3133725"/>
            <a:ext cx="114300" cy="114300"/>
          </a:xfrm>
          <a:prstGeom xmlns:a="http://schemas.openxmlformats.org/drawingml/2006/main" prst="rect">
            <a:avLst/>
          </a:prstGeom>
          <a:solidFill xmlns:a="http://schemas.openxmlformats.org/drawingml/2006/main">
            <a:srgbClr val="1A1815"/>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7C25C056-66CD-4559-988B-503784AFBF0D}"/>
              </a:ext>
            </a:extLst>
          </p:cNvPr>
          <p:cNvSpPr>
            <a:spLocks xmlns:a="http://schemas.openxmlformats.org/drawingml/2006/main" noGrp="1"/>
          </p:cNvSpPr>
          <p:nvPr/>
        </p:nvSpPr>
        <p:spPr>
          <a:xfrm xmlns:a="http://schemas.openxmlformats.org/drawingml/2006/main">
            <a:off x="5905500" y="3133725"/>
            <a:ext cx="114300" cy="114300"/>
          </a:xfrm>
          <a:prstGeom xmlns:a="http://schemas.openxmlformats.org/drawingml/2006/main" prst="rect">
            <a:avLst/>
          </a:prstGeom>
          <a:solidFill xmlns:a="http://schemas.openxmlformats.org/drawingml/2006/main">
            <a:srgbClr val="A84416"/>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4079022D-8194-43DE-9FEF-A7DC2313BA6F}"/>
              </a:ext>
            </a:extLst>
          </p:cNvPr>
          <p:cNvSpPr>
            <a:spLocks xmlns:a="http://schemas.openxmlformats.org/drawingml/2006/main" noGrp="1"/>
          </p:cNvSpPr>
          <p:nvPr/>
        </p:nvSpPr>
        <p:spPr>
          <a:xfrm xmlns:a="http://schemas.openxmlformats.org/drawingml/2006/main">
            <a:off x="8286750" y="3133725"/>
            <a:ext cx="114300" cy="114300"/>
          </a:xfrm>
          <a:prstGeom xmlns:a="http://schemas.openxmlformats.org/drawingml/2006/main" prst="rect">
            <a:avLst/>
          </a:prstGeom>
          <a:solidFill xmlns:a="http://schemas.openxmlformats.org/drawingml/2006/main">
            <a:srgbClr val="1A1815"/>
          </a:solidFill>
          <a:ln xmlns:a="http://schemas.openxmlformats.org/drawingml/2006/main" w="0">
            <a:noFill/>
          </a:ln>
        </p:spPr>
      </p:sp>
      <p:sp>
        <p:nvSpPr>
          <p:cNvPr id="12" name="">
            <a:extLst xmlns:a="http://schemas.openxmlformats.org/drawingml/2006/main">
              <a:ext uri="{FF2B5EF4-FFF2-40B4-BE49-F238E27FC236}">
                <a16:creationId xmlns:a16="http://schemas.microsoft.com/office/drawing/2014/main" id="{3C127BD0-AB49-4759-8BE6-F663BF3DC7C1}"/>
              </a:ext>
            </a:extLst>
          </p:cNvPr>
          <p:cNvSpPr>
            <a:spLocks xmlns:a="http://schemas.openxmlformats.org/drawingml/2006/main" noGrp="1"/>
          </p:cNvSpPr>
          <p:nvPr/>
        </p:nvSpPr>
        <p:spPr>
          <a:xfrm xmlns:a="http://schemas.openxmlformats.org/drawingml/2006/main">
            <a:off x="10553700" y="3133725"/>
            <a:ext cx="114300" cy="114300"/>
          </a:xfrm>
          <a:prstGeom xmlns:a="http://schemas.openxmlformats.org/drawingml/2006/main" prst="rect">
            <a:avLst/>
          </a:prstGeom>
          <a:solidFill xmlns:a="http://schemas.openxmlformats.org/drawingml/2006/main">
            <a:srgbClr val="1A1815"/>
          </a:solidFill>
          <a:ln xmlns:a="http://schemas.openxmlformats.org/drawingml/2006/main" w="0">
            <a:noFill/>
          </a:ln>
        </p:spPr>
      </p:sp>
      <p:sp>
        <p:nvSpPr>
          <p:cNvPr id="13" name="">
            <a:extLst xmlns:a="http://schemas.openxmlformats.org/drawingml/2006/main">
              <a:ext uri="{FF2B5EF4-FFF2-40B4-BE49-F238E27FC236}">
                <a16:creationId xmlns:a16="http://schemas.microsoft.com/office/drawing/2014/main" id="{4614E026-6B47-41D5-B98D-CF91CA5EB98E}"/>
              </a:ext>
            </a:extLst>
          </p:cNvPr>
          <p:cNvSpPr>
            <a:spLocks xmlns:a="http://schemas.openxmlformats.org/drawingml/2006/main" noGrp="1"/>
          </p:cNvSpPr>
          <p:nvPr/>
        </p:nvSpPr>
        <p:spPr>
          <a:xfrm xmlns:a="http://schemas.openxmlformats.org/drawingml/2006/main">
            <a:off x="714375" y="2647950"/>
            <a:ext cx="185737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00" b="0">
                <a:solidFill>
                  <a:srgbClr val="1A1815"/>
                </a:solidFill>
                <a:latin typeface="Geist"/>
                <a:ea typeface="Geist"/>
                <a:cs typeface="Geist"/>
              </a:defRPr>
            </a:pPr>
            <a:r>
              <a:rPr sz="1800" b="0">
                <a:solidFill>
                  <a:srgbClr val="1A1815"/>
                </a:solidFill>
                <a:latin typeface="Geist"/>
                <a:ea typeface="Geist"/>
                <a:cs typeface="Geist"/>
              </a:rPr>
              <a:t>Initial case</a:t>
            </a:r>
          </a:p>
        </p:txBody>
      </p:sp>
      <p:sp>
        <p:nvSpPr>
          <p:cNvPr id="14" name="">
            <a:extLst xmlns:a="http://schemas.openxmlformats.org/drawingml/2006/main">
              <a:ext uri="{FF2B5EF4-FFF2-40B4-BE49-F238E27FC236}">
                <a16:creationId xmlns:a16="http://schemas.microsoft.com/office/drawing/2014/main" id="{18CB3CDA-F585-4CCE-8D85-46D5C0855F6B}"/>
              </a:ext>
            </a:extLst>
          </p:cNvPr>
          <p:cNvSpPr>
            <a:spLocks xmlns:a="http://schemas.openxmlformats.org/drawingml/2006/main" noGrp="1"/>
          </p:cNvSpPr>
          <p:nvPr/>
        </p:nvSpPr>
        <p:spPr>
          <a:xfrm xmlns:a="http://schemas.openxmlformats.org/drawingml/2006/main">
            <a:off x="2619375" y="3600450"/>
            <a:ext cx="2143125"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1A1815"/>
                </a:solidFill>
                <a:latin typeface="Geist"/>
                <a:ea typeface="Geist"/>
                <a:cs typeface="Geist"/>
              </a:defRPr>
            </a:pPr>
            <a:r>
              <a:rPr sz="1725" b="0">
                <a:solidFill>
                  <a:srgbClr val="1A1815"/>
                </a:solidFill>
                <a:latin typeface="Geist"/>
                <a:ea typeface="Geist"/>
                <a:cs typeface="Geist"/>
              </a:rPr>
              <a:t>Approved step</a:t>
            </a:r>
          </a:p>
        </p:txBody>
      </p:sp>
      <p:sp>
        <p:nvSpPr>
          <p:cNvPr id="15" name="">
            <a:extLst xmlns:a="http://schemas.openxmlformats.org/drawingml/2006/main">
              <a:ext uri="{FF2B5EF4-FFF2-40B4-BE49-F238E27FC236}">
                <a16:creationId xmlns:a16="http://schemas.microsoft.com/office/drawing/2014/main" id="{3DB648FD-22C0-4CFE-A550-6D20D2B969A8}"/>
              </a:ext>
            </a:extLst>
          </p:cNvPr>
          <p:cNvSpPr>
            <a:spLocks xmlns:a="http://schemas.openxmlformats.org/drawingml/2006/main" noGrp="1"/>
          </p:cNvSpPr>
          <p:nvPr/>
        </p:nvSpPr>
        <p:spPr>
          <a:xfrm xmlns:a="http://schemas.openxmlformats.org/drawingml/2006/main">
            <a:off x="5114925" y="2647950"/>
            <a:ext cx="204787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00" b="0">
                <a:solidFill>
                  <a:srgbClr val="A84416"/>
                </a:solidFill>
                <a:latin typeface="Geist"/>
                <a:ea typeface="Geist"/>
                <a:cs typeface="Geist"/>
              </a:defRPr>
            </a:pPr>
            <a:r>
              <a:rPr sz="1800" b="0">
                <a:solidFill>
                  <a:srgbClr val="A84416"/>
                </a:solidFill>
                <a:latin typeface="Geist"/>
                <a:ea typeface="Geist"/>
                <a:cs typeface="Geist"/>
              </a:rPr>
              <a:t>Checkpoint</a:t>
            </a:r>
          </a:p>
        </p:txBody>
      </p:sp>
      <p:sp>
        <p:nvSpPr>
          <p:cNvPr id="16" name="">
            <a:extLst xmlns:a="http://schemas.openxmlformats.org/drawingml/2006/main">
              <a:ext uri="{FF2B5EF4-FFF2-40B4-BE49-F238E27FC236}">
                <a16:creationId xmlns:a16="http://schemas.microsoft.com/office/drawing/2014/main" id="{FB60FC12-2933-4190-BE7F-ABED733F61FC}"/>
              </a:ext>
            </a:extLst>
          </p:cNvPr>
          <p:cNvSpPr>
            <a:spLocks xmlns:a="http://schemas.openxmlformats.org/drawingml/2006/main" noGrp="1"/>
          </p:cNvSpPr>
          <p:nvPr/>
        </p:nvSpPr>
        <p:spPr>
          <a:xfrm xmlns:a="http://schemas.openxmlformats.org/drawingml/2006/main">
            <a:off x="8810625" y="3600450"/>
            <a:ext cx="257175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1A1815"/>
                </a:solidFill>
                <a:latin typeface="Geist"/>
                <a:ea typeface="Geist"/>
                <a:cs typeface="Geist"/>
              </a:defRPr>
            </a:pPr>
            <a:r>
              <a:rPr sz="1725" b="0">
                <a:solidFill>
                  <a:srgbClr val="1A1815"/>
                </a:solidFill>
                <a:latin typeface="Geist"/>
                <a:ea typeface="Geist"/>
                <a:cs typeface="Geist"/>
              </a:rPr>
              <a:t>Completed path</a:t>
            </a:r>
          </a:p>
        </p:txBody>
      </p:sp>
      <p:sp>
        <p:nvSpPr>
          <p:cNvPr id="17" name="">
            <a:extLst xmlns:a="http://schemas.openxmlformats.org/drawingml/2006/main">
              <a:ext uri="{FF2B5EF4-FFF2-40B4-BE49-F238E27FC236}">
                <a16:creationId xmlns:a16="http://schemas.microsoft.com/office/drawing/2014/main" id="{00BFA203-2B11-404D-B9F0-256FB090633A}"/>
              </a:ext>
            </a:extLst>
          </p:cNvPr>
          <p:cNvSpPr>
            <a:spLocks xmlns:a="http://schemas.openxmlformats.org/drawingml/2006/main" noGrp="1"/>
          </p:cNvSpPr>
          <p:nvPr/>
        </p:nvSpPr>
        <p:spPr>
          <a:xfrm xmlns:a="http://schemas.openxmlformats.org/drawingml/2006/main">
            <a:off x="6667500" y="4943475"/>
            <a:ext cx="4572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75" b="0">
                <a:solidFill>
                  <a:srgbClr val="A84416"/>
                </a:solidFill>
                <a:latin typeface="Geist"/>
                <a:ea typeface="Geist"/>
                <a:cs typeface="Geist"/>
              </a:defRPr>
            </a:pPr>
            <a:r>
              <a:rPr sz="1875" b="0">
                <a:solidFill>
                  <a:srgbClr val="A84416"/>
                </a:solidFill>
                <a:latin typeface="Geist"/>
                <a:ea typeface="Geist"/>
                <a:cs typeface="Geist"/>
              </a:rPr>
              <a:t>Explicit alternate commands</a:t>
            </a:r>
          </a:p>
        </p:txBody>
      </p:sp>
      <p:sp>
        <p:nvSpPr>
          <p:cNvPr id="18" name="">
            <a:extLst xmlns:a="http://schemas.openxmlformats.org/drawingml/2006/main">
              <a:ext uri="{FF2B5EF4-FFF2-40B4-BE49-F238E27FC236}">
                <a16:creationId xmlns:a16="http://schemas.microsoft.com/office/drawing/2014/main" id="{DCF1436A-BF50-4533-8282-C1D936FCA6AA}"/>
              </a:ext>
            </a:extLst>
          </p:cNvPr>
          <p:cNvSpPr>
            <a:spLocks xmlns:a="http://schemas.openxmlformats.org/drawingml/2006/main" noGrp="1"/>
          </p:cNvSpPr>
          <p:nvPr/>
        </p:nvSpPr>
        <p:spPr>
          <a:xfrm xmlns:a="http://schemas.openxmlformats.org/drawingml/2006/main">
            <a:off x="685800" y="5429250"/>
            <a:ext cx="106680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75" b="0">
                <a:solidFill>
                  <a:srgbClr val="45403A"/>
                </a:solidFill>
                <a:latin typeface="Geist"/>
                <a:ea typeface="Geist"/>
                <a:cs typeface="Geist"/>
              </a:defRPr>
            </a:pPr>
            <a:r>
              <a:rPr sz="1875" b="0">
                <a:solidFill>
                  <a:srgbClr val="45403A"/>
                </a:solidFill>
                <a:latin typeface="Geist"/>
                <a:ea typeface="Geist"/>
                <a:cs typeface="Geist"/>
              </a:rPr>
              <a:t>Virtual waits move the modeled clock. Replay reconstructs the exact recorded commands.</a:t>
            </a:r>
          </a:p>
        </p:txBody>
      </p:sp>
      <p:sp>
        <p:nvSpPr>
          <p:cNvPr id="19" name="">
            <a:extLst xmlns:a="http://schemas.openxmlformats.org/drawingml/2006/main">
              <a:ext uri="{FF2B5EF4-FFF2-40B4-BE49-F238E27FC236}">
                <a16:creationId xmlns:a16="http://schemas.microsoft.com/office/drawing/2014/main" id="{914841A9-205B-4CBE-8F0A-E1547369AC4B}"/>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The recorded timeline shows committed transitions and saved parent/branch links.</a:t>
            </a:r>
          </a:p>
        </p:txBody>
      </p:sp>
      <p:sp>
        <p:nvSpPr>
          <p:cNvPr id="20" name="">
            <a:extLst xmlns:a="http://schemas.openxmlformats.org/drawingml/2006/main">
              <a:ext uri="{FF2B5EF4-FFF2-40B4-BE49-F238E27FC236}">
                <a16:creationId xmlns:a16="http://schemas.microsoft.com/office/drawing/2014/main" id="{DDDF1F09-0E66-4F1A-B8D6-FE922958131C}"/>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08</a:t>
            </a:r>
          </a:p>
        </p:txBody>
      </p:sp>
    </p:spTree>
    <p:extLst>
      <p:ext uri="{BB962C8B-B14F-4D97-AF65-F5344CB8AC3E}">
        <p14:creationId xmlns:p14="http://schemas.microsoft.com/office/powerpoint/2010/main" val="1894786790"/>
      </p:ext>
    </p:extLst>
  </p:cSld>
</p:sld>
</file>

<file path=ppt/slides/slide9.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dc26246bcf254760"/>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CDDFC36-8129-42DC-A265-B140843FD426}"/>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E95DC455-88D8-402E-9F7F-D8297194D04E}"/>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How Gradia works</a:t>
            </a:r>
          </a:p>
        </p:txBody>
      </p:sp>
      <p:sp>
        <p:nvSpPr>
          <p:cNvPr id="4" name="">
            <a:extLst xmlns:a="http://schemas.openxmlformats.org/drawingml/2006/main">
              <a:ext uri="{FF2B5EF4-FFF2-40B4-BE49-F238E27FC236}">
                <a16:creationId xmlns:a16="http://schemas.microsoft.com/office/drawing/2014/main" id="{A2A7593B-D6CB-44B4-8C9C-F0BF1D92358B}"/>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450" b="0">
                <a:solidFill>
                  <a:srgbClr val="1A1815"/>
                </a:solidFill>
                <a:latin typeface="Fraunces"/>
                <a:ea typeface="Fraunces"/>
                <a:cs typeface="Fraunces"/>
              </a:defRPr>
            </a:pPr>
            <a:r>
              <a:rPr sz="3450" b="0">
                <a:solidFill>
                  <a:srgbClr val="1A1815"/>
                </a:solidFill>
                <a:latin typeface="Fraunces"/>
                <a:ea typeface="Fraunces"/>
                <a:cs typeface="Fraunces"/>
              </a:rPr>
              <a:t>An agent acts inside the approved test</a:t>
            </a:r>
          </a:p>
        </p:txBody>
      </p:sp>
      <p:sp>
        <p:nvSpPr>
          <p:cNvPr id="5" name="">
            <a:extLst xmlns:a="http://schemas.openxmlformats.org/drawingml/2006/main">
              <a:ext uri="{FF2B5EF4-FFF2-40B4-BE49-F238E27FC236}">
                <a16:creationId xmlns:a16="http://schemas.microsoft.com/office/drawing/2014/main" id="{C76DDD8F-35CC-41BD-824C-FF00535F0FD6}"/>
              </a:ext>
            </a:extLst>
          </p:cNvPr>
          <p:cNvSpPr>
            <a:spLocks xmlns:a="http://schemas.openxmlformats.org/drawingml/2006/main" noGrp="1"/>
          </p:cNvSpPr>
          <p:nvPr/>
        </p:nvSpPr>
        <p:spPr>
          <a:xfrm xmlns:a="http://schemas.openxmlformats.org/drawingml/2006/main">
            <a:off x="685800" y="2333625"/>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01</a:t>
            </a:r>
          </a:p>
        </p:txBody>
      </p:sp>
      <p:sp>
        <p:nvSpPr>
          <p:cNvPr id="6" name="">
            <a:extLst xmlns:a="http://schemas.openxmlformats.org/drawingml/2006/main">
              <a:ext uri="{FF2B5EF4-FFF2-40B4-BE49-F238E27FC236}">
                <a16:creationId xmlns:a16="http://schemas.microsoft.com/office/drawing/2014/main" id="{BE79C7C8-12E8-4FF1-BA0F-6D0731C9AB92}"/>
              </a:ext>
            </a:extLst>
          </p:cNvPr>
          <p:cNvSpPr>
            <a:spLocks xmlns:a="http://schemas.openxmlformats.org/drawingml/2006/main" noGrp="1"/>
          </p:cNvSpPr>
          <p:nvPr/>
        </p:nvSpPr>
        <p:spPr>
          <a:xfrm xmlns:a="http://schemas.openxmlformats.org/drawingml/2006/main">
            <a:off x="685800" y="2743200"/>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9E6F3679-79DB-466C-961B-C55C885B0B8A}"/>
              </a:ext>
            </a:extLst>
          </p:cNvPr>
          <p:cNvSpPr>
            <a:spLocks xmlns:a="http://schemas.openxmlformats.org/drawingml/2006/main" noGrp="1"/>
          </p:cNvSpPr>
          <p:nvPr/>
        </p:nvSpPr>
        <p:spPr>
          <a:xfrm xmlns:a="http://schemas.openxmlformats.org/drawingml/2006/main">
            <a:off x="685800" y="3000375"/>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Current approval</a:t>
            </a:r>
          </a:p>
        </p:txBody>
      </p:sp>
      <p:sp>
        <p:nvSpPr>
          <p:cNvPr id="8" name="">
            <a:extLst xmlns:a="http://schemas.openxmlformats.org/drawingml/2006/main">
              <a:ext uri="{FF2B5EF4-FFF2-40B4-BE49-F238E27FC236}">
                <a16:creationId xmlns:a16="http://schemas.microsoft.com/office/drawing/2014/main" id="{2AA07839-4EA8-4025-8C87-B2388F0EC441}"/>
              </a:ext>
            </a:extLst>
          </p:cNvPr>
          <p:cNvSpPr>
            <a:spLocks xmlns:a="http://schemas.openxmlformats.org/drawingml/2006/main" noGrp="1"/>
          </p:cNvSpPr>
          <p:nvPr/>
        </p:nvSpPr>
        <p:spPr>
          <a:xfrm xmlns:a="http://schemas.openxmlformats.org/drawingml/2006/main">
            <a:off x="685800" y="3857625"/>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The selected model, data use</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and spending limit must be approved.</a:t>
            </a:r>
          </a:p>
        </p:txBody>
      </p:sp>
      <p:sp>
        <p:nvSpPr>
          <p:cNvPr id="9" name="">
            <a:extLst xmlns:a="http://schemas.openxmlformats.org/drawingml/2006/main">
              <a:ext uri="{FF2B5EF4-FFF2-40B4-BE49-F238E27FC236}">
                <a16:creationId xmlns:a16="http://schemas.microsoft.com/office/drawing/2014/main" id="{DF3DCC7C-B4CA-474C-903B-65D649734CA3}"/>
              </a:ext>
            </a:extLst>
          </p:cNvPr>
          <p:cNvSpPr>
            <a:spLocks xmlns:a="http://schemas.openxmlformats.org/drawingml/2006/main" noGrp="1"/>
          </p:cNvSpPr>
          <p:nvPr/>
        </p:nvSpPr>
        <p:spPr>
          <a:xfrm xmlns:a="http://schemas.openxmlformats.org/drawingml/2006/main">
            <a:off x="4394200" y="2333625"/>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02</a:t>
            </a:r>
          </a:p>
        </p:txBody>
      </p:sp>
      <p:sp>
        <p:nvSpPr>
          <p:cNvPr id="10" name="">
            <a:extLst xmlns:a="http://schemas.openxmlformats.org/drawingml/2006/main">
              <a:ext uri="{FF2B5EF4-FFF2-40B4-BE49-F238E27FC236}">
                <a16:creationId xmlns:a16="http://schemas.microsoft.com/office/drawing/2014/main" id="{375798E9-1B7B-4C54-87C4-069405D3D155}"/>
              </a:ext>
            </a:extLst>
          </p:cNvPr>
          <p:cNvSpPr>
            <a:spLocks xmlns:a="http://schemas.openxmlformats.org/drawingml/2006/main" noGrp="1"/>
          </p:cNvSpPr>
          <p:nvPr/>
        </p:nvSpPr>
        <p:spPr>
          <a:xfrm xmlns:a="http://schemas.openxmlformats.org/drawingml/2006/main">
            <a:off x="4394200" y="2743200"/>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A06A8AE0-AADE-44E4-9CC8-2405F0782891}"/>
              </a:ext>
            </a:extLst>
          </p:cNvPr>
          <p:cNvSpPr>
            <a:spLocks xmlns:a="http://schemas.openxmlformats.org/drawingml/2006/main" noGrp="1"/>
          </p:cNvSpPr>
          <p:nvPr/>
        </p:nvSpPr>
        <p:spPr>
          <a:xfrm xmlns:a="http://schemas.openxmlformats.org/drawingml/2006/main">
            <a:off x="4394200" y="3000375"/>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Limited context</a:t>
            </a:r>
          </a:p>
        </p:txBody>
      </p:sp>
      <p:sp>
        <p:nvSpPr>
          <p:cNvPr id="12" name="">
            <a:extLst xmlns:a="http://schemas.openxmlformats.org/drawingml/2006/main">
              <a:ext uri="{FF2B5EF4-FFF2-40B4-BE49-F238E27FC236}">
                <a16:creationId xmlns:a16="http://schemas.microsoft.com/office/drawing/2014/main" id="{1F518B77-C37F-461E-9FB0-D4DAFD5CFDE6}"/>
              </a:ext>
            </a:extLst>
          </p:cNvPr>
          <p:cNvSpPr>
            <a:spLocks xmlns:a="http://schemas.openxmlformats.org/drawingml/2006/main" noGrp="1"/>
          </p:cNvSpPr>
          <p:nvPr/>
        </p:nvSpPr>
        <p:spPr>
          <a:xfrm xmlns:a="http://schemas.openxmlformats.org/drawingml/2006/main">
            <a:off x="4394200" y="3857625"/>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The model receives the actor’s</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permitted view of the workflow.</a:t>
            </a:r>
          </a:p>
        </p:txBody>
      </p:sp>
      <p:sp>
        <p:nvSpPr>
          <p:cNvPr id="13" name="">
            <a:extLst xmlns:a="http://schemas.openxmlformats.org/drawingml/2006/main">
              <a:ext uri="{FF2B5EF4-FFF2-40B4-BE49-F238E27FC236}">
                <a16:creationId xmlns:a16="http://schemas.microsoft.com/office/drawing/2014/main" id="{99E06553-205F-4320-BBD7-4AF8C99A439D}"/>
              </a:ext>
            </a:extLst>
          </p:cNvPr>
          <p:cNvSpPr>
            <a:spLocks xmlns:a="http://schemas.openxmlformats.org/drawingml/2006/main" noGrp="1"/>
          </p:cNvSpPr>
          <p:nvPr/>
        </p:nvSpPr>
        <p:spPr>
          <a:xfrm xmlns:a="http://schemas.openxmlformats.org/drawingml/2006/main">
            <a:off x="8102600" y="2333625"/>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03</a:t>
            </a:r>
          </a:p>
        </p:txBody>
      </p:sp>
      <p:sp>
        <p:nvSpPr>
          <p:cNvPr id="14" name="">
            <a:extLst xmlns:a="http://schemas.openxmlformats.org/drawingml/2006/main">
              <a:ext uri="{FF2B5EF4-FFF2-40B4-BE49-F238E27FC236}">
                <a16:creationId xmlns:a16="http://schemas.microsoft.com/office/drawing/2014/main" id="{7EE0A477-6633-4C78-A54A-0D8C90AA4253}"/>
              </a:ext>
            </a:extLst>
          </p:cNvPr>
          <p:cNvSpPr>
            <a:spLocks xmlns:a="http://schemas.openxmlformats.org/drawingml/2006/main" noGrp="1"/>
          </p:cNvSpPr>
          <p:nvPr/>
        </p:nvSpPr>
        <p:spPr>
          <a:xfrm xmlns:a="http://schemas.openxmlformats.org/drawingml/2006/main">
            <a:off x="8102600" y="2743200"/>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15" name="">
            <a:extLst xmlns:a="http://schemas.openxmlformats.org/drawingml/2006/main">
              <a:ext uri="{FF2B5EF4-FFF2-40B4-BE49-F238E27FC236}">
                <a16:creationId xmlns:a16="http://schemas.microsoft.com/office/drawing/2014/main" id="{E63B04BF-9D44-4A34-87C2-93680D774F6A}"/>
              </a:ext>
            </a:extLst>
          </p:cNvPr>
          <p:cNvSpPr>
            <a:spLocks xmlns:a="http://schemas.openxmlformats.org/drawingml/2006/main" noGrp="1"/>
          </p:cNvSpPr>
          <p:nvPr/>
        </p:nvSpPr>
        <p:spPr>
          <a:xfrm xmlns:a="http://schemas.openxmlformats.org/drawingml/2006/main">
            <a:off x="8102600" y="3000375"/>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Recorded transition</a:t>
            </a:r>
          </a:p>
        </p:txBody>
      </p:sp>
      <p:sp>
        <p:nvSpPr>
          <p:cNvPr id="16" name="">
            <a:extLst xmlns:a="http://schemas.openxmlformats.org/drawingml/2006/main">
              <a:ext uri="{FF2B5EF4-FFF2-40B4-BE49-F238E27FC236}">
                <a16:creationId xmlns:a16="http://schemas.microsoft.com/office/drawing/2014/main" id="{1CEFECA9-831B-40FD-8B68-4511111C620C}"/>
              </a:ext>
            </a:extLst>
          </p:cNvPr>
          <p:cNvSpPr>
            <a:spLocks xmlns:a="http://schemas.openxmlformats.org/drawingml/2006/main" noGrp="1"/>
          </p:cNvSpPr>
          <p:nvPr/>
        </p:nvSpPr>
        <p:spPr>
          <a:xfrm xmlns:a="http://schemas.openxmlformats.org/drawingml/2006/main">
            <a:off x="8102600" y="3857625"/>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Gradia checks the command</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and preserves the resulting receipt.</a:t>
            </a:r>
          </a:p>
        </p:txBody>
      </p:sp>
      <p:sp>
        <p:nvSpPr>
          <p:cNvPr id="17" name="">
            <a:extLst xmlns:a="http://schemas.openxmlformats.org/drawingml/2006/main">
              <a:ext uri="{FF2B5EF4-FFF2-40B4-BE49-F238E27FC236}">
                <a16:creationId xmlns:a16="http://schemas.microsoft.com/office/drawing/2014/main" id="{668398F9-36CB-4BB5-828F-344F30A15756}"/>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An attempt can be refused or stop before completion. A response alone is not success.</a:t>
            </a:r>
          </a:p>
        </p:txBody>
      </p:sp>
      <p:sp>
        <p:nvSpPr>
          <p:cNvPr id="18" name="">
            <a:extLst xmlns:a="http://schemas.openxmlformats.org/drawingml/2006/main">
              <a:ext uri="{FF2B5EF4-FFF2-40B4-BE49-F238E27FC236}">
                <a16:creationId xmlns:a16="http://schemas.microsoft.com/office/drawing/2014/main" id="{D8C7326D-E27D-41B8-9186-427D368F95DB}"/>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09</a:t>
            </a:r>
          </a:p>
        </p:txBody>
      </p:sp>
    </p:spTree>
    <p:extLst>
      <p:ext uri="{BB962C8B-B14F-4D97-AF65-F5344CB8AC3E}">
        <p14:creationId xmlns:p14="http://schemas.microsoft.com/office/powerpoint/2010/main" val="68395581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2026-09-06T11:44:06.0770000Z</dcterms:created>
  <dcterms:modified xsi:type="dcterms:W3CDTF">2026-09-06T11:44:06.0770000Z</dcterms:modified>
</coreProperties>
</file>