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19978516cc09478c" /><Relationship Type="http://schemas.openxmlformats.org/officeDocument/2006/relationships/extended-properties" Target="/docProps/app.xml" Id="Rbd5d9b9ec35a44c6" /><Relationship Type="http://schemas.openxmlformats.org/officeDocument/2006/relationships/officeDocument" Target="/ppt/presentation.xml" Id="Rebd9740bb97f4ddb" /></Relationships>
</file>

<file path=ppt/presentation.xml><?xml version="1.0" encoding="utf-8"?>
<p:presentation xmlns:p="http://schemas.openxmlformats.org/presentationml/2006/main">
  <p:sldMasterIdLst>
    <p:sldMasterId xmlns:r="http://schemas.openxmlformats.org/officeDocument/2006/relationships" id="2147483648" r:id="Rf3cf855371b747df"/>
  </p:sldMasterIdLst>
  <p:notesMasterIdLst>
    <p:notesMasterId xmlns:r="http://schemas.openxmlformats.org/officeDocument/2006/relationships" r:id="R37bdae822df34646"/>
  </p:notesMasterIdLst>
  <p:sldIdLst>
    <p:sldId xmlns:r="http://schemas.openxmlformats.org/officeDocument/2006/relationships" id="256" r:id="Ra37c764abe844cf2"/>
    <p:sldId xmlns:r="http://schemas.openxmlformats.org/officeDocument/2006/relationships" id="257" r:id="Rc2acb11d492f41ca"/>
    <p:sldId xmlns:r="http://schemas.openxmlformats.org/officeDocument/2006/relationships" id="258" r:id="R39b2ac4cbf194a29"/>
    <p:sldId xmlns:r="http://schemas.openxmlformats.org/officeDocument/2006/relationships" id="259" r:id="R53d7648e4c834450"/>
    <p:sldId xmlns:r="http://schemas.openxmlformats.org/officeDocument/2006/relationships" id="260" r:id="R29eba82420ec40e7"/>
    <p:sldId xmlns:r="http://schemas.openxmlformats.org/officeDocument/2006/relationships" id="261" r:id="Rb6ffb255ecb14ed4"/>
    <p:sldId xmlns:r="http://schemas.openxmlformats.org/officeDocument/2006/relationships" id="262" r:id="Re4bf48ec77de4421"/>
    <p:sldId xmlns:r="http://schemas.openxmlformats.org/officeDocument/2006/relationships" id="263" r:id="Rfff504d4f9de4805"/>
    <p:sldId xmlns:r="http://schemas.openxmlformats.org/officeDocument/2006/relationships" id="264" r:id="Ra4fee3415b524b4a"/>
    <p:sldId xmlns:r="http://schemas.openxmlformats.org/officeDocument/2006/relationships" id="265" r:id="Rb7d5b7e352ad4ab8"/>
    <p:sldId xmlns:r="http://schemas.openxmlformats.org/officeDocument/2006/relationships" id="266" r:id="R63bb941447c34860"/>
    <p:sldId xmlns:r="http://schemas.openxmlformats.org/officeDocument/2006/relationships" id="267" r:id="Rbbb45a1d31134e7c"/>
    <p:sldId xmlns:r="http://schemas.openxmlformats.org/officeDocument/2006/relationships" id="268" r:id="Ra770fbc9c3a0445c"/>
    <p:sldId xmlns:r="http://schemas.openxmlformats.org/officeDocument/2006/relationships" id="269" r:id="R255a3229f7a543cd"/>
    <p:sldId xmlns:r="http://schemas.openxmlformats.org/officeDocument/2006/relationships" id="270" r:id="R630741127f524bc7"/>
    <p:sldId xmlns:r="http://schemas.openxmlformats.org/officeDocument/2006/relationships" id="271" r:id="R99a9615f6e36443f"/>
    <p:sldId xmlns:r="http://schemas.openxmlformats.org/officeDocument/2006/relationships" id="272" r:id="R84fdbb6c2fd64f2e"/>
    <p:sldId xmlns:r="http://schemas.openxmlformats.org/officeDocument/2006/relationships" id="273" r:id="R806fa2883e9546f1"/>
    <p:sldId xmlns:r="http://schemas.openxmlformats.org/officeDocument/2006/relationships" id="274" r:id="Rfab4232af9d548a8"/>
    <p:sldId xmlns:r="http://schemas.openxmlformats.org/officeDocument/2006/relationships" id="275" r:id="R59a8a8a42ad34f01"/>
    <p:sldId xmlns:r="http://schemas.openxmlformats.org/officeDocument/2006/relationships" id="276" r:id="Rf9b9c608945743dc"/>
    <p:sldId xmlns:r="http://schemas.openxmlformats.org/officeDocument/2006/relationships" id="277" r:id="Re0d94d31dac1414b"/>
    <p:sldId xmlns:r="http://schemas.openxmlformats.org/officeDocument/2006/relationships" id="278" r:id="R4648c91b400a40b1"/>
    <p:sldId xmlns:r="http://schemas.openxmlformats.org/officeDocument/2006/relationships" id="279" r:id="R06efdcba7c0949d7"/>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8380d07993014927" /><Relationship Type="http://schemas.openxmlformats.org/officeDocument/2006/relationships/slideMaster" Target="/ppt/slideMasters/slideMaster1.xml" Id="Rf3cf855371b747df" /><Relationship Type="http://schemas.openxmlformats.org/officeDocument/2006/relationships/notesMaster" Target="/ppt/notesMasters/notesMaster1.xml" Id="R37bdae822df34646" /><Relationship Type="http://schemas.openxmlformats.org/officeDocument/2006/relationships/presProps" Target="/ppt/presProps.xml" Id="R8a6d890186ec4549" /><Relationship Type="http://schemas.openxmlformats.org/officeDocument/2006/relationships/tableStyles" Target="/ppt/tableStyles.xml" Id="R88b0c84325f44837" /><Relationship Type="http://schemas.openxmlformats.org/officeDocument/2006/relationships/slide" Target="/ppt/slides/slide1.xml" Id="Ra37c764abe844cf2" /><Relationship Type="http://schemas.openxmlformats.org/officeDocument/2006/relationships/slide" Target="/ppt/slides/slide2.xml" Id="Rc2acb11d492f41ca" /><Relationship Type="http://schemas.openxmlformats.org/officeDocument/2006/relationships/slide" Target="/ppt/slides/slide3.xml" Id="R39b2ac4cbf194a29" /><Relationship Type="http://schemas.openxmlformats.org/officeDocument/2006/relationships/slide" Target="/ppt/slides/slide4.xml" Id="R53d7648e4c834450" /><Relationship Type="http://schemas.openxmlformats.org/officeDocument/2006/relationships/slide" Target="/ppt/slides/slide5.xml" Id="R29eba82420ec40e7" /><Relationship Type="http://schemas.openxmlformats.org/officeDocument/2006/relationships/slide" Target="/ppt/slides/slide6.xml" Id="Rb6ffb255ecb14ed4" /><Relationship Type="http://schemas.openxmlformats.org/officeDocument/2006/relationships/slide" Target="/ppt/slides/slide7.xml" Id="Re4bf48ec77de4421" /><Relationship Type="http://schemas.openxmlformats.org/officeDocument/2006/relationships/slide" Target="/ppt/slides/slide8.xml" Id="Rfff504d4f9de4805" /><Relationship Type="http://schemas.openxmlformats.org/officeDocument/2006/relationships/slide" Target="/ppt/slides/slide9.xml" Id="Ra4fee3415b524b4a" /><Relationship Type="http://schemas.openxmlformats.org/officeDocument/2006/relationships/slide" Target="/ppt/slides/slide10.xml" Id="Rb7d5b7e352ad4ab8" /><Relationship Type="http://schemas.openxmlformats.org/officeDocument/2006/relationships/slide" Target="/ppt/slides/slide11.xml" Id="R63bb941447c34860" /><Relationship Type="http://schemas.openxmlformats.org/officeDocument/2006/relationships/slide" Target="/ppt/slides/slide12.xml" Id="Rbbb45a1d31134e7c" /><Relationship Type="http://schemas.openxmlformats.org/officeDocument/2006/relationships/slide" Target="/ppt/slides/slide13.xml" Id="Ra770fbc9c3a0445c" /><Relationship Type="http://schemas.openxmlformats.org/officeDocument/2006/relationships/slide" Target="/ppt/slides/slide14.xml" Id="R255a3229f7a543cd" /><Relationship Type="http://schemas.openxmlformats.org/officeDocument/2006/relationships/slide" Target="/ppt/slides/slide15.xml" Id="R630741127f524bc7" /><Relationship Type="http://schemas.openxmlformats.org/officeDocument/2006/relationships/slide" Target="/ppt/slides/slide16.xml" Id="R99a9615f6e36443f" /><Relationship Type="http://schemas.openxmlformats.org/officeDocument/2006/relationships/slide" Target="/ppt/slides/slide17.xml" Id="R84fdbb6c2fd64f2e" /><Relationship Type="http://schemas.openxmlformats.org/officeDocument/2006/relationships/slide" Target="/ppt/slides/slide18.xml" Id="R806fa2883e9546f1" /><Relationship Type="http://schemas.openxmlformats.org/officeDocument/2006/relationships/slide" Target="/ppt/slides/slide19.xml" Id="Rfab4232af9d548a8" /><Relationship Type="http://schemas.openxmlformats.org/officeDocument/2006/relationships/slide" Target="/ppt/slides/slide20.xml" Id="R59a8a8a42ad34f01" /><Relationship Type="http://schemas.openxmlformats.org/officeDocument/2006/relationships/slide" Target="/ppt/slides/slide21.xml" Id="Rf9b9c608945743dc" /><Relationship Type="http://schemas.openxmlformats.org/officeDocument/2006/relationships/slide" Target="/ppt/slides/slide22.xml" Id="Re0d94d31dac1414b" /><Relationship Type="http://schemas.openxmlformats.org/officeDocument/2006/relationships/slide" Target="/ppt/slides/slide23.xml" Id="R4648c91b400a40b1" /><Relationship Type="http://schemas.openxmlformats.org/officeDocument/2006/relationships/slide" Target="/ppt/slides/slide24.xml" Id="R06efdcba7c0949d7"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2386612317a1435a"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90cc1e34c213491d" /><Relationship Type="http://schemas.openxmlformats.org/officeDocument/2006/relationships/notesMaster" Target="/ppt/notesMasters/notesMaster1.xml" Id="Rb54695a0f37a465e"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b66d154ad02e4432" /><Relationship Type="http://schemas.openxmlformats.org/officeDocument/2006/relationships/notesMaster" Target="/ppt/notesMasters/notesMaster1.xml" Id="R31540dd19dac43fc"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bb75c43c01f54cd8" /><Relationship Type="http://schemas.openxmlformats.org/officeDocument/2006/relationships/notesMaster" Target="/ppt/notesMasters/notesMaster1.xml" Id="R0e04c1c5e6954e08"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7977a101c1ed42e1" /><Relationship Type="http://schemas.openxmlformats.org/officeDocument/2006/relationships/notesMaster" Target="/ppt/notesMasters/notesMaster1.xml" Id="Rc0ee5ddb14a34e12"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a762eeec8d6b4965" /><Relationship Type="http://schemas.openxmlformats.org/officeDocument/2006/relationships/notesMaster" Target="/ppt/notesMasters/notesMaster1.xml" Id="Re5a0411cfaf04dc5"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c6a794d76eb14914" /><Relationship Type="http://schemas.openxmlformats.org/officeDocument/2006/relationships/notesMaster" Target="/ppt/notesMasters/notesMaster1.xml" Id="R6fab6d2e1fc44cc9"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892ac9c2f4844708" /><Relationship Type="http://schemas.openxmlformats.org/officeDocument/2006/relationships/notesMaster" Target="/ppt/notesMasters/notesMaster1.xml" Id="R79e7f0bf43a94ff7"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cbbee38086094a0e" /><Relationship Type="http://schemas.openxmlformats.org/officeDocument/2006/relationships/notesMaster" Target="/ppt/notesMasters/notesMaster1.xml" Id="R01cd941eb36c4b6a"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990e121b364b42ec" /><Relationship Type="http://schemas.openxmlformats.org/officeDocument/2006/relationships/notesMaster" Target="/ppt/notesMasters/notesMaster1.xml" Id="R5599d4ec670e417f"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5e0596930d474a1f" /><Relationship Type="http://schemas.openxmlformats.org/officeDocument/2006/relationships/notesMaster" Target="/ppt/notesMasters/notesMaster1.xml" Id="Rb64a6d1079a24bc6"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f6ecb3000c4d49fc" /><Relationship Type="http://schemas.openxmlformats.org/officeDocument/2006/relationships/notesMaster" Target="/ppt/notesMasters/notesMaster1.xml" Id="Ra4bb71447b3746dc" /></Relationships>
</file>

<file path=ppt/notesSlides/_rels/notesSlide2.xml.rels>&#65279;<?xml version="1.0" encoding="utf-8"?><Relationships xmlns="http://schemas.openxmlformats.org/package/2006/relationships"><Relationship Type="http://schemas.openxmlformats.org/officeDocument/2006/relationships/slide" Target="/ppt/slides/slide2.xml" Id="Rc7ce909cb5e14749" /><Relationship Type="http://schemas.openxmlformats.org/officeDocument/2006/relationships/notesMaster" Target="/ppt/notesMasters/notesMaster1.xml" Id="R66c9add65d04428f"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d291309b3df14e69" /><Relationship Type="http://schemas.openxmlformats.org/officeDocument/2006/relationships/notesMaster" Target="/ppt/notesMasters/notesMaster1.xml" Id="Rfbb1a750654f4236"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70b80bb66cdd474e" /><Relationship Type="http://schemas.openxmlformats.org/officeDocument/2006/relationships/notesMaster" Target="/ppt/notesMasters/notesMaster1.xml" Id="Rdfa557ab27c24057"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d56d53064306402e" /><Relationship Type="http://schemas.openxmlformats.org/officeDocument/2006/relationships/notesMaster" Target="/ppt/notesMasters/notesMaster1.xml" Id="Rf7c05db3eb7544b0"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fe2185c633b74028" /><Relationship Type="http://schemas.openxmlformats.org/officeDocument/2006/relationships/notesMaster" Target="/ppt/notesMasters/notesMaster1.xml" Id="R541ecb9361f14e1d"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c40407a90a1e41cb" /><Relationship Type="http://schemas.openxmlformats.org/officeDocument/2006/relationships/notesMaster" Target="/ppt/notesMasters/notesMaster1.xml" Id="Rcd1dc16fc78c44bc" /></Relationships>
</file>

<file path=ppt/notesSlides/_rels/notesSlide3.xml.rels>&#65279;<?xml version="1.0" encoding="utf-8"?><Relationships xmlns="http://schemas.openxmlformats.org/package/2006/relationships"><Relationship Type="http://schemas.openxmlformats.org/officeDocument/2006/relationships/slide" Target="/ppt/slides/slide3.xml" Id="Rd6f7b52402ff4a37" /><Relationship Type="http://schemas.openxmlformats.org/officeDocument/2006/relationships/notesMaster" Target="/ppt/notesMasters/notesMaster1.xml" Id="Rd3286b5ebada47ac" /></Relationships>
</file>

<file path=ppt/notesSlides/_rels/notesSlide4.xml.rels>&#65279;<?xml version="1.0" encoding="utf-8"?><Relationships xmlns="http://schemas.openxmlformats.org/package/2006/relationships"><Relationship Type="http://schemas.openxmlformats.org/officeDocument/2006/relationships/slide" Target="/ppt/slides/slide4.xml" Id="R5849488702f146d2" /><Relationship Type="http://schemas.openxmlformats.org/officeDocument/2006/relationships/notesMaster" Target="/ppt/notesMasters/notesMaster1.xml" Id="Ra7fe0a6d26744927" /></Relationships>
</file>

<file path=ppt/notesSlides/_rels/notesSlide5.xml.rels>&#65279;<?xml version="1.0" encoding="utf-8"?><Relationships xmlns="http://schemas.openxmlformats.org/package/2006/relationships"><Relationship Type="http://schemas.openxmlformats.org/officeDocument/2006/relationships/slide" Target="/ppt/slides/slide5.xml" Id="Re6f85279b3f947f5" /><Relationship Type="http://schemas.openxmlformats.org/officeDocument/2006/relationships/notesMaster" Target="/ppt/notesMasters/notesMaster1.xml" Id="Ra9218032f6154cd5" /></Relationships>
</file>

<file path=ppt/notesSlides/_rels/notesSlide6.xml.rels>&#65279;<?xml version="1.0" encoding="utf-8"?><Relationships xmlns="http://schemas.openxmlformats.org/package/2006/relationships"><Relationship Type="http://schemas.openxmlformats.org/officeDocument/2006/relationships/slide" Target="/ppt/slides/slide6.xml" Id="R3599d1acc83544c2" /><Relationship Type="http://schemas.openxmlformats.org/officeDocument/2006/relationships/notesMaster" Target="/ppt/notesMasters/notesMaster1.xml" Id="Rd78989a0616e41bd" /></Relationships>
</file>

<file path=ppt/notesSlides/_rels/notesSlide7.xml.rels>&#65279;<?xml version="1.0" encoding="utf-8"?><Relationships xmlns="http://schemas.openxmlformats.org/package/2006/relationships"><Relationship Type="http://schemas.openxmlformats.org/officeDocument/2006/relationships/slide" Target="/ppt/slides/slide7.xml" Id="R6966b9b400c348f8" /><Relationship Type="http://schemas.openxmlformats.org/officeDocument/2006/relationships/notesMaster" Target="/ppt/notesMasters/notesMaster1.xml" Id="Reeb3a7a04ff348a2" /></Relationships>
</file>

<file path=ppt/notesSlides/_rels/notesSlide8.xml.rels>&#65279;<?xml version="1.0" encoding="utf-8"?><Relationships xmlns="http://schemas.openxmlformats.org/package/2006/relationships"><Relationship Type="http://schemas.openxmlformats.org/officeDocument/2006/relationships/slide" Target="/ppt/slides/slide8.xml" Id="R90b2795cf2524cac" /><Relationship Type="http://schemas.openxmlformats.org/officeDocument/2006/relationships/notesMaster" Target="/ppt/notesMasters/notesMaster1.xml" Id="Rb6215d31ea5648ab" /></Relationships>
</file>

<file path=ppt/notesSlides/_rels/notesSlide9.xml.rels>&#65279;<?xml version="1.0" encoding="utf-8"?><Relationships xmlns="http://schemas.openxmlformats.org/package/2006/relationships"><Relationship Type="http://schemas.openxmlformats.org/officeDocument/2006/relationships/slide" Target="/ppt/slides/slide9.xml" Id="R5afa207b44404787" /><Relationship Type="http://schemas.openxmlformats.org/officeDocument/2006/relationships/notesMaster" Target="/ppt/notesMasters/notesMaster1.xml" Id="R222c23556133406c"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Implementation baseline30ce45d, September6,2026. This deck documents separate execution and evidence paths. A selected enterprise mirror does not automatically recreate every application or business relationship. Examples are illustrative unless identified as recorded production evidence.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Implementation baseline30ce45d, September6,2026. WorldPlan uses schema gradia.observer.world-plan.v1. The plan supports 30 principals, 30 initial facts, 200 actions and 100 source visibility entries. Scalars are bounded values, and runtime preconditions compare types exactly. Source: gradia/observer/universe.py. Examples are illustrative unless identified as recorded production evidence.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Implementation baseline30ce45d, September6,2026. This is explanatory pseudocode, not a complete API request or copy-paste implementation. The real predicate also checks the selected action and every required event timestamp. Sources: gradia/observer/universe.py, WorkflowWorld._allowed and apply. Examples are illustrative unless identified as recorded production evidence.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Implementation baseline30ce45d, September6,2026. Time advances never execute actions silently. A jump may miss a deadline. Source-record ACLs and temporal filtering differ from modeled facts, which are shared in the plan view. Sources: gradia/observer/universe.py, gradia/twins/runtime.py. Examples are illustrative unless identified as recorded production evidence.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Implementation baseline30ce45d, September6,2026. Root and frame names are shown symbolically. Receipt schema is gradia.observer.world-run.v1. Canonical JSON and SHA-256 bind the recorded representation, not the truth of its business assumptions. Source: gradia/observer/universe.py, root, apply and receipt. Examples are illustrative unless identified as recorded production evidence.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Implementation baseline30ce45d, September6,2026. The checkpoint must be an integer within the command history, with booleans refused. A fresh engine replays the prefix. Saved branch metadata keeps the parent run and checkpoint. Source: gradia/observer/universe.py and managed Observer branch routes. Examples are illustrative unless identified as recorded production evidence.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Implementation baseline30ce45d, September6,2026. An attempt allows one to eight model calls with at most 200 accumulated world commands. A pending reservation persists before network I/O. Post-response checks revalidate scope, current case review and world evidence; they do not rerun every semantic control check. Sources: gradia/api/routes_observer_agent.py, gradia/api/control_flow.py. Examples are illustrative unless identified as recorded production evidence.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Implementation baseline30ce45d, September6,2026. The public Apache-2.0 Node beta0.1.0-beta.7 is installable from pinned GitHub source. npm publication remains externally gated. A portable recorder does not establish non-bypassability. Sources: packages/guard/README.md and docs/product/GRADIA-GUARD-AUTOMATIC-GOVERNANCE-READINESS.md. Examples are illustrative unless identified as recorded production evidence.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Implementation baseline30ce45d, September6,2026. The native factory uses a validated, frozen specification. Freeze may report critique_gate=not_reviewed, so freezing does not prove a critique ran. Runtime capabilities depend on the exact adapter. Sources: gradia/api/routes_specs.py, gradia/factory/pipeline.py, gradia/compiler/envcompiler.py, gradia/runsvc/runner.py. Examples are illustrative unless identified as recorded production evidence.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Implementation baseline30ce45d, September6,2026. The strict native policy reads persisted task/seed cells and grades under exact recorded identities and time bounds. Missing, duplicate, probe, replay, stub, out-of-time or wrong-model inputs cannot silently count as eligible cells. Wider evaluator calibration requires its separate admission evidence. Sources: gradia/policy_evidence/lifecycle.py, gradia/judges/admission.py. Examples are illustrative unless identified as recorded production evidence.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Implementation baseline30ce45d, September6,2026. Primary family preflight and creation are human-only, with current independent decisions and dependency closure. The exact project prefix and family payloads appear in the API guide. Sources: gradia/api/routes_policy_evidence_lifecycle.py, gradia/policy_evidence/lifecycle.py, gradia/policy_evidence/remediation.py. Examples are illustrative unless identified as recorded production evidence.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Implementation baseline30ce45d, September6,2026. Observer workflow receipts describe a declared-rule engine. The native evaluation factory records Run, Episode and Grade evidence. Each downstream contract must admit the input it consumes. Sources: gradia/observer/universe.py, gradia/db/models.py, gradia/factory/pipeline.py, gradia/runsvc/runner.py. Examples are illustrative unless identified as recorded production evidence.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Implementation baseline30ce45d, September6,2026. Comparison and package signatures bind the final issued body, including final authoritative identities, references and times. The policy-evidence keyring is service configured; registries and signed payloads bind organization/project identity. This is not per-tenant isolated key custody, an HSM claim or external accreditation. Sources: gradia/policy_evidence/lifecycle.py, gradia/policy_evidence/resolution.py. Examples are illustrative unless identified as recorded production evidence.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Implementation baseline30ce45d, September6,2026. These checks supplement human decisions. They do not establish semantic repair, exhaustive privacy removal, absence of all answer leakage or measured learning benefit. Sources: gradia/policy_evidence/remediation.py and native failure/item-preflight routes. Examples are illustrative unless identified as recorded production evidence.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Implementation baseline30ce45d, September6,2026. The services have distinct responsibilities. Admission and runtime claims still depend on exact enabled adapters and evidence. Source paths: apps/console, gradia/api/app.py, gradia/db/session.py, gradia/worker.py, Dockerfile.api. Examples are illustrative unless identified as recorded production evidence.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Implementation baseline30ce45d, September6,2026. These are current capacity limits, not throughput measurements. Larger inputs need an explicitly admitted design; they cannot be silently truncated. Sources: gradia/observer/managed.py, gradia/observer/universe.py, gradia/api/routes_observer_agent.py, gradia/policy_evidence/lifecycle.py. Examples are illustrative unless identified as recorded production evidence.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Implementation baseline30ce45d, September6,2026. The companion guide provides endpoint paths, schema names, code references and a synthetic procurement example. Customer qualification and production model performance remain separate proof requirements. Sources: docs/product/HOW-GRADIA-WORKS-TECHNICAL.md, docs/product/POLICY-EVIDENCE-LIFECYCLE-API-2026-09-06.md, docs/product/OBSERVER-LAUNCH-PRODUCTION-2026-09-06.json. Examples are illustrative unless identified as recorded production evidence.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Implementation baseline30ce45d, September6,2026. Permission to acquire evidence, assignment to a business case and human review are separate authorities. Case membership cannot expand the capture scope. Sources: gradia/observer/models.py, gradia/observer/store.py, gradia/observer/managed.py, gradia/api/routes_observer.py. Examples are illustrative unless identified as recorded production evidence.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Implementation baseline30ce45d, September6,2026. Browser and desktop acquisition use distinct boundaries. Native browser and URL-handling applications are refused. Some provider APIs return content in memory even when persistence uses metadata mode. Sources: packages/workflow-observer-browser/README.md, packages/workflow-observer-desktop/README.md, gradia/observer/connectors/README.md. Examples are illustrative unless identified as recorded production evidence.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Implementation baseline30ce45d, September6,2026. Browser metadata uses chrome.storage.local. Local core and connector metadata use SQLite. The macOS capture vault and local optional content use encryption. Managed state serializes local SQLite and derived objects into an encrypted workspace, with a 32 MB plaintext limit. Sources: gradia/observer/store.py, gradia/observer/managed.py, gradia/observer/connectors/oauth.py, packages/workflow-observer-desktop/README.md. Examples are illustrative unless identified as recorded production evidence.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Implementation baseline30ce45d, September6,2026. The client retries transient transport errors, HTTP429/5xx and optimistic revision conflicts. It honors Retry-After and bounded backoff, drains the exact pending outbox first and stops on permanent permission, scope, integrity or credential failures. Sources: gradia/observer/client.py, gradia/observer/connectors/sync.py. Examples are illustrative unless identified as recorded production evidence.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Implementation baseline30ce45d, September6,2026. Case-history review and WorldPlan approval are separate gates. Changing only the plan invalidates plan approval, not the case-history review. Authenticating a reviewer does not itself establish business-rule fidelity. Sources: gradia/observer/store.py, gradia/observer/managed.py, gradia/api/routes_observer.py. Examples are illustrative unless identified as recorded production evidence.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Implementation baseline30ce45d, September6,2026. Measured heldout precision is bounded by the actual human-labeled sample. A relevance score is not a calibrated probability. Automation cannot issue human verification. Sources: gradia/observer/assembly.py, gradia/api/routes_observer_ai.py. Examples are illustrative unless identified as recorded production evidence.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Implementation baseline30ce45d, September6,2026. The proposal accepts up to 10,000 business observations and preserves exact references in at most 100 groups. A group becomes available at the latest event time among its members. Oversized inputs refuse. Grouping supplies no causal business meaning. Source: gradia/observer/universe.py, _observed_stages and propose_world. Examples are illustrative unless identified as recorded production evidence.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61d1c96323c149ae"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aea8f450b6494021" /><Relationship Type="http://schemas.openxmlformats.org/officeDocument/2006/relationships/slideLayout" Target="/ppt/slideLayouts/slideLayout1.xml" Id="Rab0c1d01ddee462d"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ab0c1d01ddee462d"/>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b55f698172ad44ef" /><Relationship Type="http://schemas.openxmlformats.org/officeDocument/2006/relationships/image" Target="/ppt/media/image.png" Id="R9abdd6bfdf1a46bd" /><Relationship Type="http://schemas.openxmlformats.org/officeDocument/2006/relationships/notesSlide" Target="/ppt/notesSlides/notesSlide1.xml" Id="Rca77a74a8e424a31"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b78dd5eb6347495f" /><Relationship Type="http://schemas.openxmlformats.org/officeDocument/2006/relationships/image" Target="/ppt/media/image10.png" Id="Rf4f16fee323b4122" /><Relationship Type="http://schemas.openxmlformats.org/officeDocument/2006/relationships/notesSlide" Target="/ppt/notesSlides/notesSlide10.xml" Id="R41692520a2d94354"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6c75cda3216c477e" /><Relationship Type="http://schemas.openxmlformats.org/officeDocument/2006/relationships/image" Target="/ppt/media/image11.png" Id="Reaa3c248382641ab" /><Relationship Type="http://schemas.openxmlformats.org/officeDocument/2006/relationships/notesSlide" Target="/ppt/notesSlides/notesSlide11.xml" Id="Rfcef391f48114e82"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e569099d94c94989" /><Relationship Type="http://schemas.openxmlformats.org/officeDocument/2006/relationships/image" Target="/ppt/media/image12.png" Id="Rc353a4e5f390404f" /><Relationship Type="http://schemas.openxmlformats.org/officeDocument/2006/relationships/notesSlide" Target="/ppt/notesSlides/notesSlide12.xml" Id="Rd3692d7cc95e48cd"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50e66d1f74234561" /><Relationship Type="http://schemas.openxmlformats.org/officeDocument/2006/relationships/image" Target="/ppt/media/image13.png" Id="R28ec0d2eb05e46e7" /><Relationship Type="http://schemas.openxmlformats.org/officeDocument/2006/relationships/notesSlide" Target="/ppt/notesSlides/notesSlide13.xml" Id="R18c5fdd7f51a42d0"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a495babfea4e484a" /><Relationship Type="http://schemas.openxmlformats.org/officeDocument/2006/relationships/image" Target="/ppt/media/image14.png" Id="Rf28f9ce179d940af" /><Relationship Type="http://schemas.openxmlformats.org/officeDocument/2006/relationships/notesSlide" Target="/ppt/notesSlides/notesSlide14.xml" Id="R19e10f33bf774696"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f3d7cabbf4e54ed2" /><Relationship Type="http://schemas.openxmlformats.org/officeDocument/2006/relationships/image" Target="/ppt/media/image15.png" Id="R0cf66e95df724d4b" /><Relationship Type="http://schemas.openxmlformats.org/officeDocument/2006/relationships/notesSlide" Target="/ppt/notesSlides/notesSlide15.xml" Id="R001f1d54060f40fb"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b1a4755f027c4d56" /><Relationship Type="http://schemas.openxmlformats.org/officeDocument/2006/relationships/image" Target="/ppt/media/image16.png" Id="R4b80eaad170d446d" /><Relationship Type="http://schemas.openxmlformats.org/officeDocument/2006/relationships/notesSlide" Target="/ppt/notesSlides/notesSlide16.xml" Id="R6d0fc80fafe846a3"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aca83a1442be4107" /><Relationship Type="http://schemas.openxmlformats.org/officeDocument/2006/relationships/image" Target="/ppt/media/image17.png" Id="R1192fff9416d4707" /><Relationship Type="http://schemas.openxmlformats.org/officeDocument/2006/relationships/notesSlide" Target="/ppt/notesSlides/notesSlide17.xml" Id="R1ee8456542114e08"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fa1a81333354477f" /><Relationship Type="http://schemas.openxmlformats.org/officeDocument/2006/relationships/image" Target="/ppt/media/image18.png" Id="R86a6f655c8264a77" /><Relationship Type="http://schemas.openxmlformats.org/officeDocument/2006/relationships/notesSlide" Target="/ppt/notesSlides/notesSlide18.xml" Id="Rdde69d16f4704245"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086cd017296a4430" /><Relationship Type="http://schemas.openxmlformats.org/officeDocument/2006/relationships/image" Target="/ppt/media/image19.png" Id="R1f846a6db14f4b84" /><Relationship Type="http://schemas.openxmlformats.org/officeDocument/2006/relationships/notesSlide" Target="/ppt/notesSlides/notesSlide19.xml" Id="Ra12133854e024f83"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02ffa29520bd4b5b" /><Relationship Type="http://schemas.openxmlformats.org/officeDocument/2006/relationships/image" Target="/ppt/media/image2.png" Id="Rfc00e6310a634309" /><Relationship Type="http://schemas.openxmlformats.org/officeDocument/2006/relationships/notesSlide" Target="/ppt/notesSlides/notesSlide2.xml" Id="Rc21b5a2a81ee444b"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7bc9265aac69406e" /><Relationship Type="http://schemas.openxmlformats.org/officeDocument/2006/relationships/image" Target="/ppt/media/image20.png" Id="R5e06b9f220e14631" /><Relationship Type="http://schemas.openxmlformats.org/officeDocument/2006/relationships/notesSlide" Target="/ppt/notesSlides/notesSlide20.xml" Id="Rc959fd398fae45bd"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95b7022fb7a44210" /><Relationship Type="http://schemas.openxmlformats.org/officeDocument/2006/relationships/image" Target="/ppt/media/image21.png" Id="R3abbdcfa7cb54f68" /><Relationship Type="http://schemas.openxmlformats.org/officeDocument/2006/relationships/notesSlide" Target="/ppt/notesSlides/notesSlide21.xml" Id="R3eb31a2330b84565"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94c3e1566f884525" /><Relationship Type="http://schemas.openxmlformats.org/officeDocument/2006/relationships/image" Target="/ppt/media/image22.png" Id="Rbff82101208e421d" /><Relationship Type="http://schemas.openxmlformats.org/officeDocument/2006/relationships/notesSlide" Target="/ppt/notesSlides/notesSlide22.xml" Id="R20ba46d203234678"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5a7337167da14ec4" /><Relationship Type="http://schemas.openxmlformats.org/officeDocument/2006/relationships/image" Target="/ppt/media/image23.png" Id="Rbd8ede3846f04c74" /><Relationship Type="http://schemas.openxmlformats.org/officeDocument/2006/relationships/notesSlide" Target="/ppt/notesSlides/notesSlide23.xml" Id="R8e642ff0f9c14bae"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84cce47290e44ff2" /><Relationship Type="http://schemas.openxmlformats.org/officeDocument/2006/relationships/image" Target="/ppt/media/image24.png" Id="Ra1d49a5afb5e44dc" /><Relationship Type="http://schemas.openxmlformats.org/officeDocument/2006/relationships/notesSlide" Target="/ppt/notesSlides/notesSlide24.xml" Id="Rfb95045cb4f7428f"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66a3ea0cb1ff46d3" /><Relationship Type="http://schemas.openxmlformats.org/officeDocument/2006/relationships/image" Target="/ppt/media/image3.png" Id="R3d733dfd44874812" /><Relationship Type="http://schemas.openxmlformats.org/officeDocument/2006/relationships/notesSlide" Target="/ppt/notesSlides/notesSlide3.xml" Id="R1d17fdf45c954584"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1d40f8a755f144ab" /><Relationship Type="http://schemas.openxmlformats.org/officeDocument/2006/relationships/image" Target="/ppt/media/image4.png" Id="R023f03cf924b419e" /><Relationship Type="http://schemas.openxmlformats.org/officeDocument/2006/relationships/notesSlide" Target="/ppt/notesSlides/notesSlide4.xml" Id="Rcc4fd02a06ea47c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a03d2b51da9f40c5" /><Relationship Type="http://schemas.openxmlformats.org/officeDocument/2006/relationships/image" Target="/ppt/media/image5.png" Id="Rc6816370da3a4dc1" /><Relationship Type="http://schemas.openxmlformats.org/officeDocument/2006/relationships/notesSlide" Target="/ppt/notesSlides/notesSlide5.xml" Id="R72be52f5dc8442ec"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d8b0263ff2884068" /><Relationship Type="http://schemas.openxmlformats.org/officeDocument/2006/relationships/image" Target="/ppt/media/image6.png" Id="Rf7b6d308ff224937" /><Relationship Type="http://schemas.openxmlformats.org/officeDocument/2006/relationships/notesSlide" Target="/ppt/notesSlides/notesSlide6.xml" Id="R9fb0d959462847d8"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5b4e47f2f3814952" /><Relationship Type="http://schemas.openxmlformats.org/officeDocument/2006/relationships/image" Target="/ppt/media/image7.png" Id="R3e35b190d0de4af1" /><Relationship Type="http://schemas.openxmlformats.org/officeDocument/2006/relationships/notesSlide" Target="/ppt/notesSlides/notesSlide7.xml" Id="Rc7ade0138bec4645"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21efdc8c1bbd4fae" /><Relationship Type="http://schemas.openxmlformats.org/officeDocument/2006/relationships/image" Target="/ppt/media/image8.png" Id="R1a08bef912f246b4" /><Relationship Type="http://schemas.openxmlformats.org/officeDocument/2006/relationships/notesSlide" Target="/ppt/notesSlides/notesSlide8.xml" Id="R37b7c66928e747ef"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dc57a3476186468e" /><Relationship Type="http://schemas.openxmlformats.org/officeDocument/2006/relationships/image" Target="/ppt/media/image9.png" Id="R3906118730504f05" /><Relationship Type="http://schemas.openxmlformats.org/officeDocument/2006/relationships/notesSlide" Target="/ppt/notesSlides/notesSlide9.xml" Id="R076e2338540e421e" /></Relationships>
</file>

<file path=ppt/slides/slide1.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9" name=""/>
          <p:cNvPicPr>
            <a:picLocks xmlns:a="http://schemas.openxmlformats.org/drawingml/2006/main" noChangeAspect="1"/>
          </p:cNvPicPr>
          <p:nvPr/>
        </p:nvPicPr>
        <p:blipFill>
          <a:blip xmlns:r="http://schemas.openxmlformats.org/officeDocument/2006/relationships" xmlns:a="http://schemas.openxmlformats.org/drawingml/2006/main" r:embed="R9abdd6bfdf1a46bd"/>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DAFD3F17-F4E2-4BBC-A61A-4ACDA113671E}"/>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C4606F6C-4738-4C83-827C-C06CA65738E9}"/>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Technical architecture</a:t>
            </a:r>
          </a:p>
        </p:txBody>
      </p:sp>
      <p:sp>
        <p:nvSpPr>
          <p:cNvPr id="4" name="">
            <a:extLst xmlns:a="http://schemas.openxmlformats.org/drawingml/2006/main">
              <a:ext uri="{FF2B5EF4-FFF2-40B4-BE49-F238E27FC236}">
                <a16:creationId xmlns:a16="http://schemas.microsoft.com/office/drawing/2014/main" id="{DC9D779F-6D62-4B2A-99A7-6A478BC963FC}"/>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925" b="0">
                <a:solidFill>
                  <a:srgbClr val="1A1815"/>
                </a:solidFill>
                <a:latin typeface="Fraunces"/>
                <a:ea typeface="Fraunces"/>
                <a:cs typeface="Fraunces"/>
              </a:defRPr>
            </a:pPr>
            <a:r>
              <a:rPr sz="2925" b="0">
                <a:solidFill>
                  <a:srgbClr val="1A1815"/>
                </a:solidFill>
                <a:latin typeface="Fraunces"/>
                <a:ea typeface="Fraunces"/>
                <a:cs typeface="Fraunces"/>
              </a:rPr>
              <a:t>How Gradia works: technical architecture</a:t>
            </a:r>
          </a:p>
        </p:txBody>
      </p:sp>
      <p:sp>
        <p:nvSpPr>
          <p:cNvPr id="5" name="">
            <a:extLst xmlns:a="http://schemas.openxmlformats.org/drawingml/2006/main">
              <a:ext uri="{FF2B5EF4-FFF2-40B4-BE49-F238E27FC236}">
                <a16:creationId xmlns:a16="http://schemas.microsoft.com/office/drawing/2014/main" id="{ADBB0AA0-95EF-4F2B-90B8-2FEB6D2AE03A}"/>
              </a:ext>
            </a:extLst>
          </p:cNvPr>
          <p:cNvSpPr>
            <a:spLocks xmlns:a="http://schemas.openxmlformats.org/drawingml/2006/main" noGrp="1"/>
          </p:cNvSpPr>
          <p:nvPr/>
        </p:nvSpPr>
        <p:spPr>
          <a:xfrm xmlns:a="http://schemas.openxmlformats.org/drawingml/2006/main">
            <a:off x="685800" y="2552700"/>
            <a:ext cx="10477500" cy="1762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4425" b="0">
                <a:solidFill>
                  <a:srgbClr val="1A1815"/>
                </a:solidFill>
                <a:latin typeface="Fraunces"/>
                <a:ea typeface="Fraunces"/>
                <a:cs typeface="Fraunces"/>
              </a:defRPr>
            </a:pPr>
            <a:r>
              <a:rPr sz="4425" b="0">
                <a:solidFill>
                  <a:srgbClr val="1A1815"/>
                </a:solidFill>
                <a:latin typeface="Fraunces"/>
                <a:ea typeface="Fraunces"/>
                <a:cs typeface="Fraunces"/>
              </a:rPr>
              <a:t>From approved source evidence</a:t>
            </a:r>
          </a:p>
          <a:p xmlns:a="http://schemas.openxmlformats.org/drawingml/2006/main">
            <a:pPr>
              <a:defRPr sz="4425" b="0">
                <a:solidFill>
                  <a:srgbClr val="1A1815"/>
                </a:solidFill>
                <a:latin typeface="Fraunces"/>
                <a:ea typeface="Fraunces"/>
                <a:cs typeface="Fraunces"/>
              </a:defRPr>
            </a:pPr>
            <a:r>
              <a:rPr sz="4425" b="0">
                <a:solidFill>
                  <a:srgbClr val="1A1815"/>
                </a:solidFill>
                <a:latin typeface="Fraunces"/>
                <a:ea typeface="Fraunces"/>
                <a:cs typeface="Fraunces"/>
              </a:rPr>
              <a:t>to executable, reviewable tests</a:t>
            </a:r>
          </a:p>
        </p:txBody>
      </p:sp>
      <p:sp>
        <p:nvSpPr>
          <p:cNvPr id="6" name="">
            <a:extLst xmlns:a="http://schemas.openxmlformats.org/drawingml/2006/main">
              <a:ext uri="{FF2B5EF4-FFF2-40B4-BE49-F238E27FC236}">
                <a16:creationId xmlns:a16="http://schemas.microsoft.com/office/drawing/2014/main" id="{91563493-49AF-4DE2-86CF-D4CC6B7CCCD9}"/>
              </a:ext>
            </a:extLst>
          </p:cNvPr>
          <p:cNvSpPr>
            <a:spLocks xmlns:a="http://schemas.openxmlformats.org/drawingml/2006/main" noGrp="1"/>
          </p:cNvSpPr>
          <p:nvPr/>
        </p:nvSpPr>
        <p:spPr>
          <a:xfrm xmlns:a="http://schemas.openxmlformats.org/drawingml/2006/main">
            <a:off x="723900" y="4686300"/>
            <a:ext cx="10287000" cy="904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45403A"/>
                </a:solidFill>
                <a:latin typeface="Geist"/>
                <a:ea typeface="Geist"/>
                <a:cs typeface="Geist"/>
              </a:defRPr>
            </a:pPr>
            <a:r>
              <a:rPr sz="2175" b="0">
                <a:solidFill>
                  <a:srgbClr val="45403A"/>
                </a:solidFill>
                <a:latin typeface="Geist"/>
                <a:ea typeface="Geist"/>
                <a:cs typeface="Geist"/>
              </a:rPr>
              <a:t>Data contracts, authority, state transitions,</a:t>
            </a:r>
          </a:p>
          <a:p xmlns:a="http://schemas.openxmlformats.org/drawingml/2006/main">
            <a:pPr>
              <a:defRPr sz="2175" b="0">
                <a:solidFill>
                  <a:srgbClr val="45403A"/>
                </a:solidFill>
                <a:latin typeface="Geist"/>
                <a:ea typeface="Geist"/>
                <a:cs typeface="Geist"/>
              </a:defRPr>
            </a:pPr>
            <a:r>
              <a:rPr sz="2175" b="0">
                <a:solidFill>
                  <a:srgbClr val="45403A"/>
                </a:solidFill>
                <a:latin typeface="Geist"/>
                <a:ea typeface="Geist"/>
                <a:cs typeface="Geist"/>
              </a:rPr>
              <a:t>replay and native evaluation admission.</a:t>
            </a:r>
          </a:p>
        </p:txBody>
      </p:sp>
      <p:sp>
        <p:nvSpPr>
          <p:cNvPr id="7" name="">
            <a:extLst xmlns:a="http://schemas.openxmlformats.org/drawingml/2006/main">
              <a:ext uri="{FF2B5EF4-FFF2-40B4-BE49-F238E27FC236}">
                <a16:creationId xmlns:a16="http://schemas.microsoft.com/office/drawing/2014/main" id="{3270119C-B4AC-4756-90A1-99FAD43200EB}"/>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Implementation reference   September 2026</a:t>
            </a:r>
          </a:p>
        </p:txBody>
      </p:sp>
      <p:sp>
        <p:nvSpPr>
          <p:cNvPr id="8" name="">
            <a:extLst xmlns:a="http://schemas.openxmlformats.org/drawingml/2006/main">
              <a:ext uri="{FF2B5EF4-FFF2-40B4-BE49-F238E27FC236}">
                <a16:creationId xmlns:a16="http://schemas.microsoft.com/office/drawing/2014/main" id="{3C02ADBB-F97A-48AC-B1DE-DE940A758B35}"/>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01</a:t>
            </a:r>
          </a:p>
        </p:txBody>
      </p:sp>
    </p:spTree>
    <p:extLst>
      <p:ext uri="{BB962C8B-B14F-4D97-AF65-F5344CB8AC3E}">
        <p14:creationId xmlns:p14="http://schemas.microsoft.com/office/powerpoint/2010/main" val="747869308"/>
      </p:ext>
    </p:extLst>
  </p:cSld>
</p:sld>
</file>

<file path=ppt/slides/slide10.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f4f16fee323b4122"/>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34E2CFA1-6555-41C7-848E-0674BADA77E2}"/>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1C62A601-63E8-4581-B14F-A4651D14AFA3}"/>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Technical architecture</a:t>
            </a:r>
          </a:p>
        </p:txBody>
      </p:sp>
      <p:sp>
        <p:nvSpPr>
          <p:cNvPr id="4" name="">
            <a:extLst xmlns:a="http://schemas.openxmlformats.org/drawingml/2006/main">
              <a:ext uri="{FF2B5EF4-FFF2-40B4-BE49-F238E27FC236}">
                <a16:creationId xmlns:a16="http://schemas.microsoft.com/office/drawing/2014/main" id="{C47BD393-B2F0-4296-A110-E1C526FC2092}"/>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225" b="0">
                <a:solidFill>
                  <a:srgbClr val="1A1815"/>
                </a:solidFill>
                <a:latin typeface="Fraunces"/>
                <a:ea typeface="Fraunces"/>
                <a:cs typeface="Fraunces"/>
              </a:defRPr>
            </a:pPr>
            <a:r>
              <a:rPr sz="3225" b="0">
                <a:solidFill>
                  <a:srgbClr val="1A1815"/>
                </a:solidFill>
                <a:latin typeface="Fraunces"/>
                <a:ea typeface="Fraunces"/>
                <a:cs typeface="Fraunces"/>
              </a:rPr>
              <a:t>WorldPlan makes the proposed rules explicit</a:t>
            </a:r>
          </a:p>
        </p:txBody>
      </p:sp>
      <p:graphicFrame>
        <p:nvGraphicFramePr>
          <p:cNvPr id="12" name=""/>
          <p:cNvGraphicFramePr/>
          <p:nvPr/>
        </p:nvGraphicFramePr>
        <p:xfrm>
          <a:off xmlns:a="http://schemas.openxmlformats.org/drawingml/2006/main" x="685800" y="2362200"/>
          <a:ext xmlns:a="http://schemas.openxmlformats.org/drawingml/2006/main" cx="10820400" cy="3619500"/>
        </p:xfrm>
        <a:graphic xmlns:a="http://schemas.openxmlformats.org/drawingml/2006/main">
          <a:graphicData uri="http://schemas.openxmlformats.org/drawingml/2006/table">
            <a:tbl>
              <a:tblPr/>
              <a:tblGrid>
                <a:gridCol w="3228975"/>
                <a:gridCol w="7591425"/>
              </a:tblGrid>
              <a:tr h="603250">
                <a:tc>
                  <a:txBody>
                    <a:bodyPr lIns="95250" tIns="133350" rIns="171450" bIns="133350">
                      <a:noAutofit/>
                    </a:bodyPr>
                    <a:lstStyle/>
                    <a:p>
                      <a:r>
                        <a:rPr sz="1500" b="1">
                          <a:solidFill>
                            <a:srgbClr val="1A1815"/>
                          </a:solidFill>
                          <a:latin typeface="Geist"/>
                          <a:ea typeface="Geist"/>
                          <a:cs typeface="Geist"/>
                        </a:rPr>
                        <a:t>Contract</a:t>
                      </a:r>
                    </a:p>
                  </a:txBody>
                  <a:tcPr marL="91440" marR="91440" marT="45720" marB="45720" anchor="ctr">
                    <a:lnL w="7620">
                      <a:solidFill>
                        <a:srgbClr val="EAE4DB"/>
                      </a:solidFill>
                    </a:lnL>
                    <a:lnR w="7620">
                      <a:solidFill>
                        <a:srgbClr val="EAE4DB"/>
                      </a:solidFill>
                    </a:lnR>
                    <a:lnT w="7620">
                      <a:solidFill>
                        <a:srgbClr val="EAE4DB"/>
                      </a:solidFill>
                    </a:lnT>
                    <a:lnB w="7620">
                      <a:solidFill>
                        <a:srgbClr val="EAE4DB"/>
                      </a:solidFill>
                    </a:lnB>
                    <a:solidFill>
                      <a:srgbClr val="FAF8F5"/>
                    </a:solidFill>
                  </a:tcPr>
                </a:tc>
                <a:tc>
                  <a:txBody>
                    <a:bodyPr lIns="95250" tIns="133350" rIns="171450" bIns="133350">
                      <a:noAutofit/>
                    </a:bodyPr>
                    <a:lstStyle/>
                    <a:p>
                      <a:r>
                        <a:rPr sz="1500" b="1">
                          <a:solidFill>
                            <a:srgbClr val="1A1815"/>
                          </a:solidFill>
                          <a:latin typeface="Geist"/>
                          <a:ea typeface="Geist"/>
                          <a:cs typeface="Geist"/>
                        </a:rPr>
                        <a:t>Representative fields</a:t>
                      </a:r>
                    </a:p>
                  </a:txBody>
                  <a:tcPr marL="91440" marR="91440" marT="45720" marB="45720" anchor="ctr">
                    <a:lnR w="7620">
                      <a:solidFill>
                        <a:srgbClr val="EAE4DB"/>
                      </a:solidFill>
                    </a:lnR>
                    <a:lnT w="7620">
                      <a:solidFill>
                        <a:srgbClr val="EAE4DB"/>
                      </a:solidFill>
                    </a:lnT>
                    <a:lnB w="7620">
                      <a:solidFill>
                        <a:srgbClr val="EAE4DB"/>
                      </a:solidFill>
                    </a:lnB>
                    <a:solidFill>
                      <a:srgbClr val="FAF8F5"/>
                    </a:solidFill>
                  </a:tcPr>
                </a:tc>
              </a:tr>
              <a:tr h="603250">
                <a:tc>
                  <a:txBody>
                    <a:bodyPr lIns="95250" tIns="133350" rIns="171450" bIns="133350">
                      <a:noAutofit/>
                    </a:bodyPr>
                    <a:lstStyle/>
                    <a:p>
                      <a:r>
                        <a:rPr sz="1650" b="0">
                          <a:solidFill>
                            <a:srgbClr val="45403A"/>
                          </a:solidFill>
                          <a:latin typeface="Geist"/>
                          <a:ea typeface="Geist"/>
                          <a:cs typeface="Geist"/>
                        </a:rPr>
                        <a:t>World identity and time</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case_id, start_at, horizon</a:t>
                      </a:r>
                    </a:p>
                  </a:txBody>
                  <a:tcPr marL="91440" marR="91440" marT="45720" marB="45720" anchor="ctr">
                    <a:lnR w="7620">
                      <a:solidFill>
                        <a:srgbClr val="EAE4DB"/>
                      </a:solidFill>
                    </a:lnR>
                    <a:lnB w="7620">
                      <a:solidFill>
                        <a:srgbClr val="EAE4DB"/>
                      </a:solidFill>
                    </a:lnB>
                    <a:solidFill>
                      <a:srgbClr val="FAF8F5"/>
                    </a:solidFill>
                  </a:tcPr>
                </a:tc>
              </a:tr>
              <a:tr h="603250">
                <a:tc>
                  <a:txBody>
                    <a:bodyPr lIns="95250" tIns="133350" rIns="171450" bIns="133350">
                      <a:noAutofit/>
                    </a:bodyPr>
                    <a:lstStyle/>
                    <a:p>
                      <a:r>
                        <a:rPr sz="1650" b="0">
                          <a:solidFill>
                            <a:srgbClr val="45403A"/>
                          </a:solidFill>
                          <a:latin typeface="Geist"/>
                          <a:ea typeface="Geist"/>
                          <a:cs typeface="Geist"/>
                        </a:rPr>
                        <a:t>Actors and source rights</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principal_ids, source_visibility, rights_basis, allowed_uses</a:t>
                      </a:r>
                    </a:p>
                  </a:txBody>
                  <a:tcPr marL="91440" marR="91440" marT="45720" marB="45720" anchor="ctr">
                    <a:lnR w="7620">
                      <a:solidFill>
                        <a:srgbClr val="EAE4DB"/>
                      </a:solidFill>
                    </a:lnR>
                    <a:lnB w="7620">
                      <a:solidFill>
                        <a:srgbClr val="EAE4DB"/>
                      </a:solidFill>
                    </a:lnB>
                    <a:solidFill>
                      <a:srgbClr val="FAF8F5"/>
                    </a:solidFill>
                  </a:tcPr>
                </a:tc>
              </a:tr>
              <a:tr h="603250">
                <a:tc>
                  <a:txBody>
                    <a:bodyPr lIns="95250" tIns="133350" rIns="171450" bIns="133350">
                      <a:noAutofit/>
                    </a:bodyPr>
                    <a:lstStyle/>
                    <a:p>
                      <a:r>
                        <a:rPr sz="1650" b="0">
                          <a:solidFill>
                            <a:srgbClr val="45403A"/>
                          </a:solidFill>
                          <a:latin typeface="Geist"/>
                          <a:ea typeface="Geist"/>
                          <a:cs typeface="Geist"/>
                        </a:rPr>
                        <a:t>Modeled state</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initial_state, terminal_states, initial_facts</a:t>
                      </a:r>
                    </a:p>
                  </a:txBody>
                  <a:tcPr marL="91440" marR="91440" marT="45720" marB="45720" anchor="ctr">
                    <a:lnR w="7620">
                      <a:solidFill>
                        <a:srgbClr val="EAE4DB"/>
                      </a:solidFill>
                    </a:lnR>
                    <a:lnB w="7620">
                      <a:solidFill>
                        <a:srgbClr val="EAE4DB"/>
                      </a:solidFill>
                    </a:lnB>
                    <a:solidFill>
                      <a:srgbClr val="FAF8F5"/>
                    </a:solidFill>
                  </a:tcPr>
                </a:tc>
              </a:tr>
              <a:tr h="603250">
                <a:tc>
                  <a:txBody>
                    <a:bodyPr lIns="95250" tIns="133350" rIns="171450" bIns="133350">
                      <a:noAutofit/>
                    </a:bodyPr>
                    <a:lstStyle/>
                    <a:p>
                      <a:r>
                        <a:rPr sz="1650" b="0">
                          <a:solidFill>
                            <a:srgbClr val="45403A"/>
                          </a:solidFill>
                          <a:latin typeface="Geist"/>
                          <a:ea typeface="Geist"/>
                          <a:cs typeface="Geist"/>
                        </a:rPr>
                        <a:t>Action definition</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from_state, to_state, actor_ids, required_event_ids</a:t>
                      </a:r>
                    </a:p>
                  </a:txBody>
                  <a:tcPr marL="91440" marR="91440" marT="45720" marB="45720" anchor="ctr">
                    <a:lnR w="7620">
                      <a:solidFill>
                        <a:srgbClr val="EAE4DB"/>
                      </a:solidFill>
                    </a:lnR>
                    <a:lnB w="7620">
                      <a:solidFill>
                        <a:srgbClr val="EAE4DB"/>
                      </a:solidFill>
                    </a:lnB>
                    <a:solidFill>
                      <a:srgbClr val="FAF8F5"/>
                    </a:solidFill>
                  </a:tcPr>
                </a:tc>
              </a:tr>
              <a:tr h="603250">
                <a:tc>
                  <a:txBody>
                    <a:bodyPr lIns="95250" tIns="133350" rIns="171450" bIns="133350">
                      <a:noAutofit/>
                    </a:bodyPr>
                    <a:lstStyle/>
                    <a:p>
                      <a:r>
                        <a:rPr sz="1650" b="0">
                          <a:solidFill>
                            <a:srgbClr val="45403A"/>
                          </a:solidFill>
                          <a:latin typeface="Geist"/>
                          <a:ea typeface="Geist"/>
                          <a:cs typeface="Geist"/>
                        </a:rPr>
                        <a:t>Action conditions and effects</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not_before, deadline, requires, effects</a:t>
                      </a:r>
                    </a:p>
                  </a:txBody>
                  <a:tcPr marL="91440" marR="91440" marT="45720" marB="45720" anchor="ctr">
                    <a:lnR w="7620">
                      <a:solidFill>
                        <a:srgbClr val="EAE4DB"/>
                      </a:solidFill>
                    </a:lnR>
                    <a:lnB w="7620">
                      <a:solidFill>
                        <a:srgbClr val="EAE4DB"/>
                      </a:solidFill>
                    </a:lnB>
                    <a:solidFill>
                      <a:srgbClr val="FAF8F5"/>
                    </a:solidFill>
                  </a:tcPr>
                </a:tc>
              </a:tr>
            </a:tbl>
          </a:graphicData>
        </a:graphic>
      </p:graphicFrame>
      <p:sp>
        <p:nvSpPr>
          <p:cNvPr id="6" name="">
            <a:extLst xmlns:a="http://schemas.openxmlformats.org/drawingml/2006/main">
              <a:ext uri="{FF2B5EF4-FFF2-40B4-BE49-F238E27FC236}">
                <a16:creationId xmlns:a16="http://schemas.microsoft.com/office/drawing/2014/main" id="{149F9E95-1EDD-4937-91E8-FB7533867172}"/>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Pydantic contracts reject undeclared fields and invalid relationships.</a:t>
            </a:r>
          </a:p>
        </p:txBody>
      </p:sp>
      <p:sp>
        <p:nvSpPr>
          <p:cNvPr id="7" name="">
            <a:extLst xmlns:a="http://schemas.openxmlformats.org/drawingml/2006/main">
              <a:ext uri="{FF2B5EF4-FFF2-40B4-BE49-F238E27FC236}">
                <a16:creationId xmlns:a16="http://schemas.microsoft.com/office/drawing/2014/main" id="{219C8336-F773-4A03-9D66-F51DD4300010}"/>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10</a:t>
            </a:r>
          </a:p>
        </p:txBody>
      </p:sp>
    </p:spTree>
    <p:extLst>
      <p:ext uri="{BB962C8B-B14F-4D97-AF65-F5344CB8AC3E}">
        <p14:creationId xmlns:p14="http://schemas.microsoft.com/office/powerpoint/2010/main" val="1422340711"/>
      </p:ext>
    </p:extLst>
  </p:cSld>
</p:sld>
</file>

<file path=ppt/slides/slide11.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10" name=""/>
          <p:cNvPicPr>
            <a:picLocks xmlns:a="http://schemas.openxmlformats.org/drawingml/2006/main" noChangeAspect="1"/>
          </p:cNvPicPr>
          <p:nvPr/>
        </p:nvPicPr>
        <p:blipFill>
          <a:blip xmlns:r="http://schemas.openxmlformats.org/officeDocument/2006/relationships" xmlns:a="http://schemas.openxmlformats.org/drawingml/2006/main" r:embed="Reaa3c248382641ab"/>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1A84FEF9-ED00-4689-A05D-B6CE17A56310}"/>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E7C81C88-F5C3-4851-8B8D-5CAE2C71CAFC}"/>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Technical architecture</a:t>
            </a:r>
          </a:p>
        </p:txBody>
      </p:sp>
      <p:sp>
        <p:nvSpPr>
          <p:cNvPr id="4" name="">
            <a:extLst xmlns:a="http://schemas.openxmlformats.org/drawingml/2006/main">
              <a:ext uri="{FF2B5EF4-FFF2-40B4-BE49-F238E27FC236}">
                <a16:creationId xmlns:a16="http://schemas.microsoft.com/office/drawing/2014/main" id="{87CB0F40-8AAD-412E-85C4-E10C11A18E52}"/>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225" b="0">
                <a:solidFill>
                  <a:srgbClr val="1A1815"/>
                </a:solidFill>
                <a:latin typeface="Fraunces"/>
                <a:ea typeface="Fraunces"/>
                <a:cs typeface="Fraunces"/>
              </a:defRPr>
            </a:pPr>
            <a:r>
              <a:rPr sz="3225" b="0">
                <a:solidFill>
                  <a:srgbClr val="1A1815"/>
                </a:solidFill>
                <a:latin typeface="Fraunces"/>
                <a:ea typeface="Fraunces"/>
                <a:cs typeface="Fraunces"/>
              </a:rPr>
              <a:t>A transition checks authority before changing state</a:t>
            </a:r>
          </a:p>
        </p:txBody>
      </p:sp>
      <p:sp>
        <p:nvSpPr>
          <p:cNvPr id="5" name="">
            <a:extLst xmlns:a="http://schemas.openxmlformats.org/drawingml/2006/main">
              <a:ext uri="{FF2B5EF4-FFF2-40B4-BE49-F238E27FC236}">
                <a16:creationId xmlns:a16="http://schemas.microsoft.com/office/drawing/2014/main" id="{853F65C2-4933-48BD-8F20-1B8024D060D1}"/>
              </a:ext>
            </a:extLst>
          </p:cNvPr>
          <p:cNvSpPr>
            <a:spLocks xmlns:a="http://schemas.openxmlformats.org/drawingml/2006/main" noGrp="1"/>
          </p:cNvSpPr>
          <p:nvPr/>
        </p:nvSpPr>
        <p:spPr>
          <a:xfrm xmlns:a="http://schemas.openxmlformats.org/drawingml/2006/main">
            <a:off x="685800" y="2324100"/>
            <a:ext cx="10820400" cy="2847975"/>
          </a:xfrm>
          <a:prstGeom xmlns:a="http://schemas.openxmlformats.org/drawingml/2006/main" prst="rect">
            <a:avLst/>
          </a:prstGeom>
          <a:solidFill xmlns:a="http://schemas.openxmlformats.org/drawingml/2006/main">
            <a:srgbClr val="F0EBE3"/>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71487505-1D20-4748-B77D-6355E8638EA8}"/>
              </a:ext>
            </a:extLst>
          </p:cNvPr>
          <p:cNvSpPr>
            <a:spLocks xmlns:a="http://schemas.openxmlformats.org/drawingml/2006/main" noGrp="1"/>
          </p:cNvSpPr>
          <p:nvPr/>
        </p:nvSpPr>
        <p:spPr>
          <a:xfrm xmlns:a="http://schemas.openxmlformats.org/drawingml/2006/main">
            <a:off x="885825" y="2486025"/>
            <a:ext cx="10420350" cy="2524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725" b="0">
                <a:solidFill>
                  <a:srgbClr val="45403A"/>
                </a:solidFill>
                <a:latin typeface="Geist Mono"/>
                <a:ea typeface="Geist Mono"/>
                <a:cs typeface="Geist Mono"/>
              </a:defRPr>
            </a:pPr>
            <a:r>
              <a:rPr sz="1725" b="0">
                <a:solidFill>
                  <a:srgbClr val="45403A"/>
                </a:solidFill>
                <a:latin typeface="Geist Mono"/>
                <a:ea typeface="Geist Mono"/>
                <a:cs typeface="Geist Mono"/>
              </a:rPr>
              <a:t>allowed = state_matches and actor_allowed</a:t>
            </a:r>
          </a:p>
          <a:p xmlns:a="http://schemas.openxmlformats.org/drawingml/2006/main">
            <a:pPr>
              <a:defRPr sz="1725" b="0">
                <a:solidFill>
                  <a:srgbClr val="45403A"/>
                </a:solidFill>
                <a:latin typeface="Geist Mono"/>
                <a:ea typeface="Geist Mono"/>
                <a:cs typeface="Geist Mono"/>
              </a:defRPr>
            </a:pPr>
            <a:r>
              <a:rPr sz="1725" b="0">
                <a:solidFill>
                  <a:srgbClr val="45403A"/>
                </a:solidFill>
                <a:latin typeface="Geist Mono"/>
                <a:ea typeface="Geist Mono"/>
                <a:cs typeface="Geist Mono"/>
              </a:rPr>
              <a:t>allowed &amp;= time_in_range and required_events_have_occurred</a:t>
            </a:r>
          </a:p>
          <a:p xmlns:a="http://schemas.openxmlformats.org/drawingml/2006/main">
            <a:pPr>
              <a:defRPr sz="1725" b="0">
                <a:solidFill>
                  <a:srgbClr val="45403A"/>
                </a:solidFill>
                <a:latin typeface="Geist Mono"/>
                <a:ea typeface="Geist Mono"/>
                <a:cs typeface="Geist Mono"/>
              </a:defRPr>
            </a:pPr>
            <a:r>
              <a:rPr sz="1725" b="0">
                <a:solidFill>
                  <a:srgbClr val="45403A"/>
                </a:solidFill>
                <a:latin typeface="Geist Mono"/>
                <a:ea typeface="Geist Mono"/>
                <a:cs typeface="Geist Mono"/>
              </a:rPr>
              <a:t>allowed &amp;= all(type(fact) is type(expected) and fact == expected)</a:t>
            </a:r>
          </a:p>
          <a:p xmlns:a="http://schemas.openxmlformats.org/drawingml/2006/main">
            <a:r>
              <a:t/>
            </a:r>
          </a:p>
          <a:p xmlns:a="http://schemas.openxmlformats.org/drawingml/2006/main">
            <a:pPr>
              <a:defRPr sz="1725" b="0">
                <a:solidFill>
                  <a:srgbClr val="45403A"/>
                </a:solidFill>
                <a:latin typeface="Geist Mono"/>
                <a:ea typeface="Geist Mono"/>
                <a:cs typeface="Geist Mono"/>
              </a:defRPr>
            </a:pPr>
            <a:r>
              <a:rPr sz="1725" b="0">
                <a:solidFill>
                  <a:srgbClr val="45403A"/>
                </a:solidFill>
                <a:latin typeface="Geist Mono"/>
                <a:ea typeface="Geist Mono"/>
                <a:cs typeface="Geist Mono"/>
              </a:rPr>
              <a:t>if act and allowed:</a:t>
            </a:r>
          </a:p>
          <a:p xmlns:a="http://schemas.openxmlformats.org/drawingml/2006/main">
            <a:pPr>
              <a:defRPr sz="1725" b="0">
                <a:solidFill>
                  <a:srgbClr val="45403A"/>
                </a:solidFill>
                <a:latin typeface="Geist Mono"/>
                <a:ea typeface="Geist Mono"/>
                <a:cs typeface="Geist Mono"/>
              </a:defRPr>
            </a:pPr>
            <a:r>
              <a:rPr sz="1725" b="0">
                <a:solidFill>
                  <a:srgbClr val="45403A"/>
                </a:solidFill>
                <a:latin typeface="Geist Mono"/>
                <a:ea typeface="Geist Mono"/>
                <a:cs typeface="Geist Mono"/>
              </a:rPr>
              <a:t>    state = action.to_state</a:t>
            </a:r>
          </a:p>
          <a:p xmlns:a="http://schemas.openxmlformats.org/drawingml/2006/main">
            <a:pPr>
              <a:defRPr sz="1725" b="0">
                <a:solidFill>
                  <a:srgbClr val="45403A"/>
                </a:solidFill>
                <a:latin typeface="Geist Mono"/>
                <a:ea typeface="Geist Mono"/>
                <a:cs typeface="Geist Mono"/>
              </a:defRPr>
            </a:pPr>
            <a:r>
              <a:rPr sz="1725" b="0">
                <a:solidFill>
                  <a:srgbClr val="45403A"/>
                </a:solidFill>
                <a:latin typeface="Geist Mono"/>
                <a:ea typeface="Geist Mono"/>
                <a:cs typeface="Geist Mono"/>
              </a:rPr>
              <a:t>    facts.update(action.effects)</a:t>
            </a:r>
          </a:p>
        </p:txBody>
      </p:sp>
      <p:sp>
        <p:nvSpPr>
          <p:cNvPr id="7" name="">
            <a:extLst xmlns:a="http://schemas.openxmlformats.org/drawingml/2006/main">
              <a:ext uri="{FF2B5EF4-FFF2-40B4-BE49-F238E27FC236}">
                <a16:creationId xmlns:a16="http://schemas.microsoft.com/office/drawing/2014/main" id="{23C3CF6B-E613-4213-996C-C5A2F761C3E1}"/>
              </a:ext>
            </a:extLst>
          </p:cNvPr>
          <p:cNvSpPr>
            <a:spLocks xmlns:a="http://schemas.openxmlformats.org/drawingml/2006/main" noGrp="1"/>
          </p:cNvSpPr>
          <p:nvPr/>
        </p:nvSpPr>
        <p:spPr>
          <a:xfrm xmlns:a="http://schemas.openxmlformats.org/drawingml/2006/main">
            <a:off x="685800" y="5591175"/>
            <a:ext cx="10715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875" b="0">
                <a:solidFill>
                  <a:srgbClr val="A84416"/>
                </a:solidFill>
                <a:latin typeface="Geist"/>
                <a:ea typeface="Geist"/>
                <a:cs typeface="Geist"/>
              </a:defRPr>
            </a:pPr>
            <a:r>
              <a:rPr sz="1875" b="0">
                <a:solidFill>
                  <a:srgbClr val="A84416"/>
                </a:solidFill>
                <a:latin typeface="Geist"/>
                <a:ea typeface="Geist"/>
                <a:cs typeface="Geist"/>
              </a:rPr>
              <a:t>An unavailable action refuses without committing a workflow frame.</a:t>
            </a:r>
          </a:p>
        </p:txBody>
      </p:sp>
      <p:sp>
        <p:nvSpPr>
          <p:cNvPr id="8" name="">
            <a:extLst xmlns:a="http://schemas.openxmlformats.org/drawingml/2006/main">
              <a:ext uri="{FF2B5EF4-FFF2-40B4-BE49-F238E27FC236}">
                <a16:creationId xmlns:a16="http://schemas.microsoft.com/office/drawing/2014/main" id="{BD6D6134-4520-49E6-BA97-DB54570D6494}"/>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State changes remain inside the declared-rule engine.</a:t>
            </a:r>
          </a:p>
        </p:txBody>
      </p:sp>
      <p:sp>
        <p:nvSpPr>
          <p:cNvPr id="9" name="">
            <a:extLst xmlns:a="http://schemas.openxmlformats.org/drawingml/2006/main">
              <a:ext uri="{FF2B5EF4-FFF2-40B4-BE49-F238E27FC236}">
                <a16:creationId xmlns:a16="http://schemas.microsoft.com/office/drawing/2014/main" id="{4A86AE44-A6AE-44A7-BC51-92E1B11169FD}"/>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11</a:t>
            </a:r>
          </a:p>
        </p:txBody>
      </p:sp>
    </p:spTree>
    <p:extLst>
      <p:ext uri="{BB962C8B-B14F-4D97-AF65-F5344CB8AC3E}">
        <p14:creationId xmlns:p14="http://schemas.microsoft.com/office/powerpoint/2010/main" val="395653675"/>
      </p:ext>
    </p:extLst>
  </p:cSld>
</p:sld>
</file>

<file path=ppt/slides/slide12.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12" name=""/>
          <p:cNvPicPr>
            <a:picLocks xmlns:a="http://schemas.openxmlformats.org/drawingml/2006/main" noChangeAspect="1"/>
          </p:cNvPicPr>
          <p:nvPr/>
        </p:nvPicPr>
        <p:blipFill>
          <a:blip xmlns:r="http://schemas.openxmlformats.org/officeDocument/2006/relationships" xmlns:a="http://schemas.openxmlformats.org/drawingml/2006/main" r:embed="Rc353a4e5f390404f"/>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C3E3CEE8-99E6-47B1-B4D9-6711F70BBF1E}"/>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0133FAF9-B3DC-4B4B-BF57-BA816F5BDB68}"/>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Technical architecture</a:t>
            </a:r>
          </a:p>
        </p:txBody>
      </p:sp>
      <p:sp>
        <p:nvSpPr>
          <p:cNvPr id="4" name="">
            <a:extLst xmlns:a="http://schemas.openxmlformats.org/drawingml/2006/main">
              <a:ext uri="{FF2B5EF4-FFF2-40B4-BE49-F238E27FC236}">
                <a16:creationId xmlns:a16="http://schemas.microsoft.com/office/drawing/2014/main" id="{514EEB1C-BA73-4C4B-9F31-F5083242C3B6}"/>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225" b="0">
                <a:solidFill>
                  <a:srgbClr val="1A1815"/>
                </a:solidFill>
                <a:latin typeface="Fraunces"/>
                <a:ea typeface="Fraunces"/>
                <a:cs typeface="Fraunces"/>
              </a:defRPr>
            </a:pPr>
            <a:r>
              <a:rPr sz="3225" b="0">
                <a:solidFill>
                  <a:srgbClr val="1A1815"/>
                </a:solidFill>
                <a:latin typeface="Fraunces"/>
                <a:ea typeface="Fraunces"/>
                <a:cs typeface="Fraunces"/>
              </a:rPr>
              <a:t>Time and record visibility constrain model context</a:t>
            </a:r>
          </a:p>
        </p:txBody>
      </p:sp>
      <p:sp>
        <p:nvSpPr>
          <p:cNvPr id="5" name="">
            <a:extLst xmlns:a="http://schemas.openxmlformats.org/drawingml/2006/main">
              <a:ext uri="{FF2B5EF4-FFF2-40B4-BE49-F238E27FC236}">
                <a16:creationId xmlns:a16="http://schemas.microsoft.com/office/drawing/2014/main" id="{8BD94E45-F39D-4FFD-9D2D-584BDE302D08}"/>
              </a:ext>
            </a:extLst>
          </p:cNvPr>
          <p:cNvSpPr>
            <a:spLocks xmlns:a="http://schemas.openxmlformats.org/drawingml/2006/main" noGrp="1"/>
          </p:cNvSpPr>
          <p:nvPr/>
        </p:nvSpPr>
        <p:spPr>
          <a:xfrm xmlns:a="http://schemas.openxmlformats.org/drawingml/2006/main">
            <a:off x="685800" y="2457450"/>
            <a:ext cx="4857750"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00" b="1">
                <a:solidFill>
                  <a:srgbClr val="1A1815"/>
                </a:solidFill>
                <a:latin typeface="Geist"/>
                <a:ea typeface="Geist"/>
                <a:cs typeface="Geist"/>
              </a:defRPr>
            </a:pPr>
            <a:r>
              <a:rPr sz="2100" b="1">
                <a:solidFill>
                  <a:srgbClr val="1A1815"/>
                </a:solidFill>
                <a:latin typeface="Geist"/>
                <a:ea typeface="Geist"/>
                <a:cs typeface="Geist"/>
              </a:rPr>
              <a:t>Clock and evidence</a:t>
            </a:r>
          </a:p>
        </p:txBody>
      </p:sp>
      <p:sp>
        <p:nvSpPr>
          <p:cNvPr id="6" name="">
            <a:extLst xmlns:a="http://schemas.openxmlformats.org/drawingml/2006/main">
              <a:ext uri="{FF2B5EF4-FFF2-40B4-BE49-F238E27FC236}">
                <a16:creationId xmlns:a16="http://schemas.microsoft.com/office/drawing/2014/main" id="{C1EBB668-B025-433B-973A-53A466D4C6FA}"/>
              </a:ext>
            </a:extLst>
          </p:cNvPr>
          <p:cNvSpPr>
            <a:spLocks xmlns:a="http://schemas.openxmlformats.org/drawingml/2006/main" noGrp="1"/>
          </p:cNvSpPr>
          <p:nvPr/>
        </p:nvSpPr>
        <p:spPr>
          <a:xfrm xmlns:a="http://schemas.openxmlformats.org/drawingml/2006/main">
            <a:off x="685800" y="3267075"/>
            <a:ext cx="4857750" cy="2228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950" b="0">
                <a:solidFill>
                  <a:srgbClr val="45403A"/>
                </a:solidFill>
                <a:latin typeface="Geist"/>
                <a:ea typeface="Geist"/>
                <a:cs typeface="Geist"/>
              </a:defRPr>
            </a:pPr>
            <a:r>
              <a:rPr sz="1950" b="0">
                <a:solidFill>
                  <a:srgbClr val="45403A"/>
                </a:solidFill>
                <a:latin typeface="Geist"/>
                <a:ea typeface="Geist"/>
                <a:cs typeface="Geist"/>
              </a:rPr>
              <a:t>An advance command requires</a:t>
            </a:r>
          </a:p>
          <a:p xmlns:a="http://schemas.openxmlformats.org/drawingml/2006/main">
            <a:pPr>
              <a:defRPr sz="1950" b="0">
                <a:solidFill>
                  <a:srgbClr val="45403A"/>
                </a:solidFill>
                <a:latin typeface="Geist"/>
                <a:ea typeface="Geist"/>
                <a:cs typeface="Geist"/>
              </a:defRPr>
            </a:pPr>
            <a:r>
              <a:rPr sz="1950" b="0">
                <a:solidFill>
                  <a:srgbClr val="45403A"/>
                </a:solidFill>
                <a:latin typeface="Geist"/>
                <a:ea typeface="Geist"/>
                <a:cs typeface="Geist"/>
              </a:rPr>
              <a:t>clock &lt; at &lt;= horizon.</a:t>
            </a:r>
          </a:p>
          <a:p xmlns:a="http://schemas.openxmlformats.org/drawingml/2006/main">
            <a:r>
              <a:t/>
            </a:r>
          </a:p>
          <a:p xmlns:a="http://schemas.openxmlformats.org/drawingml/2006/main">
            <a:pPr>
              <a:defRPr sz="1950" b="0">
                <a:solidFill>
                  <a:srgbClr val="45403A"/>
                </a:solidFill>
                <a:latin typeface="Geist"/>
                <a:ea typeface="Geist"/>
                <a:cs typeface="Geist"/>
              </a:defRPr>
            </a:pPr>
            <a:r>
              <a:rPr sz="1950" b="0">
                <a:solidFill>
                  <a:srgbClr val="45403A"/>
                </a:solidFill>
                <a:latin typeface="Geist"/>
                <a:ea typeface="Geist"/>
                <a:cs typeface="Geist"/>
              </a:rPr>
              <a:t>Only records at or before the clock</a:t>
            </a:r>
          </a:p>
          <a:p xmlns:a="http://schemas.openxmlformats.org/drawingml/2006/main">
            <a:pPr>
              <a:defRPr sz="1950" b="0">
                <a:solidFill>
                  <a:srgbClr val="45403A"/>
                </a:solidFill>
                <a:latin typeface="Geist"/>
                <a:ea typeface="Geist"/>
                <a:cs typeface="Geist"/>
              </a:defRPr>
            </a:pPr>
            <a:r>
              <a:rPr sz="1950" b="0">
                <a:solidFill>
                  <a:srgbClr val="45403A"/>
                </a:solidFill>
                <a:latin typeface="Geist"/>
                <a:ea typeface="Geist"/>
                <a:cs typeface="Geist"/>
              </a:rPr>
              <a:t>enter the temporal projection.</a:t>
            </a:r>
          </a:p>
        </p:txBody>
      </p:sp>
      <p:sp>
        <p:nvSpPr>
          <p:cNvPr id="7" name="">
            <a:extLst xmlns:a="http://schemas.openxmlformats.org/drawingml/2006/main">
              <a:ext uri="{FF2B5EF4-FFF2-40B4-BE49-F238E27FC236}">
                <a16:creationId xmlns:a16="http://schemas.microsoft.com/office/drawing/2014/main" id="{9C2C7C0F-0741-43C3-B8F3-7BA1E677FEE4}"/>
              </a:ext>
            </a:extLst>
          </p:cNvPr>
          <p:cNvSpPr>
            <a:spLocks xmlns:a="http://schemas.openxmlformats.org/drawingml/2006/main" noGrp="1"/>
          </p:cNvSpPr>
          <p:nvPr/>
        </p:nvSpPr>
        <p:spPr>
          <a:xfrm xmlns:a="http://schemas.openxmlformats.org/drawingml/2006/main">
            <a:off x="5962650" y="2457450"/>
            <a:ext cx="9525" cy="2924175"/>
          </a:xfrm>
          <a:prstGeom xmlns:a="http://schemas.openxmlformats.org/drawingml/2006/main" prst="rect">
            <a:avLst/>
          </a:prstGeom>
          <a:solidFill xmlns:a="http://schemas.openxmlformats.org/drawingml/2006/main">
            <a:srgbClr val="EAE4DB"/>
          </a:solidFill>
          <a:ln xmlns:a="http://schemas.openxmlformats.org/drawingml/2006/main" w="0">
            <a:noFill/>
          </a:ln>
        </p:spPr>
      </p:sp>
      <p:sp>
        <p:nvSpPr>
          <p:cNvPr id="8" name="">
            <a:extLst xmlns:a="http://schemas.openxmlformats.org/drawingml/2006/main">
              <a:ext uri="{FF2B5EF4-FFF2-40B4-BE49-F238E27FC236}">
                <a16:creationId xmlns:a16="http://schemas.microsoft.com/office/drawing/2014/main" id="{0C01EC89-5A30-4F95-A207-7028BBBDA4AD}"/>
              </a:ext>
            </a:extLst>
          </p:cNvPr>
          <p:cNvSpPr>
            <a:spLocks xmlns:a="http://schemas.openxmlformats.org/drawingml/2006/main" noGrp="1"/>
          </p:cNvSpPr>
          <p:nvPr/>
        </p:nvSpPr>
        <p:spPr>
          <a:xfrm xmlns:a="http://schemas.openxmlformats.org/drawingml/2006/main">
            <a:off x="6524625" y="2457450"/>
            <a:ext cx="4857750"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00" b="1">
                <a:solidFill>
                  <a:srgbClr val="1A1815"/>
                </a:solidFill>
                <a:latin typeface="Geist"/>
                <a:ea typeface="Geist"/>
                <a:cs typeface="Geist"/>
              </a:defRPr>
            </a:pPr>
            <a:r>
              <a:rPr sz="2100" b="1">
                <a:solidFill>
                  <a:srgbClr val="1A1815"/>
                </a:solidFill>
                <a:latin typeface="Geist"/>
                <a:ea typeface="Geist"/>
                <a:cs typeface="Geist"/>
              </a:rPr>
              <a:t>Actor view</a:t>
            </a:r>
          </a:p>
        </p:txBody>
      </p:sp>
      <p:sp>
        <p:nvSpPr>
          <p:cNvPr id="9" name="">
            <a:extLst xmlns:a="http://schemas.openxmlformats.org/drawingml/2006/main">
              <a:ext uri="{FF2B5EF4-FFF2-40B4-BE49-F238E27FC236}">
                <a16:creationId xmlns:a16="http://schemas.microsoft.com/office/drawing/2014/main" id="{DACC7505-B4D5-47A1-B8E6-7885676B42D1}"/>
              </a:ext>
            </a:extLst>
          </p:cNvPr>
          <p:cNvSpPr>
            <a:spLocks xmlns:a="http://schemas.openxmlformats.org/drawingml/2006/main" noGrp="1"/>
          </p:cNvSpPr>
          <p:nvPr/>
        </p:nvSpPr>
        <p:spPr>
          <a:xfrm xmlns:a="http://schemas.openxmlformats.org/drawingml/2006/main">
            <a:off x="6524625" y="3267075"/>
            <a:ext cx="4857750" cy="2228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950" b="0">
                <a:solidFill>
                  <a:srgbClr val="45403A"/>
                </a:solidFill>
                <a:latin typeface="Geist"/>
                <a:ea typeface="Geist"/>
                <a:cs typeface="Geist"/>
              </a:defRPr>
            </a:pPr>
            <a:r>
              <a:rPr sz="1950" b="0">
                <a:solidFill>
                  <a:srgbClr val="45403A"/>
                </a:solidFill>
                <a:latin typeface="Geist"/>
                <a:ea typeface="Geist"/>
                <a:cs typeface="Geist"/>
              </a:rPr>
              <a:t>Record viewer IDs constrain</a:t>
            </a:r>
          </a:p>
          <a:p xmlns:a="http://schemas.openxmlformats.org/drawingml/2006/main">
            <a:pPr>
              <a:defRPr sz="1950" b="0">
                <a:solidFill>
                  <a:srgbClr val="45403A"/>
                </a:solidFill>
                <a:latin typeface="Geist"/>
                <a:ea typeface="Geist"/>
                <a:cs typeface="Geist"/>
              </a:defRPr>
            </a:pPr>
            <a:r>
              <a:rPr sz="1950" b="0">
                <a:solidFill>
                  <a:srgbClr val="45403A"/>
                </a:solidFill>
                <a:latin typeface="Geist"/>
                <a:ea typeface="Geist"/>
                <a:cs typeface="Geist"/>
              </a:rPr>
              <a:t>which source records are readable.</a:t>
            </a:r>
          </a:p>
          <a:p xmlns:a="http://schemas.openxmlformats.org/drawingml/2006/main">
            <a:r>
              <a:t/>
            </a:r>
          </a:p>
          <a:p xmlns:a="http://schemas.openxmlformats.org/drawingml/2006/main">
            <a:pPr>
              <a:defRPr sz="1950" b="0">
                <a:solidFill>
                  <a:srgbClr val="45403A"/>
                </a:solidFill>
                <a:latin typeface="Geist"/>
                <a:ea typeface="Geist"/>
                <a:cs typeface="Geist"/>
              </a:defRPr>
            </a:pPr>
            <a:r>
              <a:rPr sz="1950" b="0">
                <a:solidFill>
                  <a:srgbClr val="45403A"/>
                </a:solidFill>
                <a:latin typeface="Geist"/>
                <a:ea typeface="Geist"/>
                <a:cs typeface="Geist"/>
              </a:rPr>
              <a:t>Modeled facts are shared within</a:t>
            </a:r>
          </a:p>
          <a:p xmlns:a="http://schemas.openxmlformats.org/drawingml/2006/main">
            <a:pPr>
              <a:defRPr sz="1950" b="0">
                <a:solidFill>
                  <a:srgbClr val="45403A"/>
                </a:solidFill>
                <a:latin typeface="Geist"/>
                <a:ea typeface="Geist"/>
                <a:cs typeface="Geist"/>
              </a:defRPr>
            </a:pPr>
            <a:r>
              <a:rPr sz="1950" b="0">
                <a:solidFill>
                  <a:srgbClr val="45403A"/>
                </a:solidFill>
                <a:latin typeface="Geist"/>
                <a:ea typeface="Geist"/>
                <a:cs typeface="Geist"/>
              </a:rPr>
              <a:t>the plan, with no per-fact ACL.</a:t>
            </a:r>
          </a:p>
        </p:txBody>
      </p:sp>
      <p:sp>
        <p:nvSpPr>
          <p:cNvPr id="10" name="">
            <a:extLst xmlns:a="http://schemas.openxmlformats.org/drawingml/2006/main">
              <a:ext uri="{FF2B5EF4-FFF2-40B4-BE49-F238E27FC236}">
                <a16:creationId xmlns:a16="http://schemas.microsoft.com/office/drawing/2014/main" id="{4579254B-D9A8-4699-8905-F54358A4CE49}"/>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The model receives current available actions and the actor’s permitted records.</a:t>
            </a:r>
          </a:p>
        </p:txBody>
      </p:sp>
      <p:sp>
        <p:nvSpPr>
          <p:cNvPr id="11" name="">
            <a:extLst xmlns:a="http://schemas.openxmlformats.org/drawingml/2006/main">
              <a:ext uri="{FF2B5EF4-FFF2-40B4-BE49-F238E27FC236}">
                <a16:creationId xmlns:a16="http://schemas.microsoft.com/office/drawing/2014/main" id="{D3A491C2-667F-4541-B62B-7B03029105A7}"/>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12</a:t>
            </a:r>
          </a:p>
        </p:txBody>
      </p:sp>
    </p:spTree>
    <p:extLst>
      <p:ext uri="{BB962C8B-B14F-4D97-AF65-F5344CB8AC3E}">
        <p14:creationId xmlns:p14="http://schemas.microsoft.com/office/powerpoint/2010/main" val="1610882373"/>
      </p:ext>
    </p:extLst>
  </p:cSld>
</p:sld>
</file>

<file path=ppt/slides/slide13.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10" name=""/>
          <p:cNvPicPr>
            <a:picLocks xmlns:a="http://schemas.openxmlformats.org/drawingml/2006/main" noChangeAspect="1"/>
          </p:cNvPicPr>
          <p:nvPr/>
        </p:nvPicPr>
        <p:blipFill>
          <a:blip xmlns:r="http://schemas.openxmlformats.org/officeDocument/2006/relationships" xmlns:a="http://schemas.openxmlformats.org/drawingml/2006/main" r:embed="R28ec0d2eb05e46e7"/>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D0EE8C02-14E9-40A5-84AA-59F0FC493DF5}"/>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72AE3AEC-1952-4C13-85EA-68C948299949}"/>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Technical architecture</a:t>
            </a:r>
          </a:p>
        </p:txBody>
      </p:sp>
      <p:sp>
        <p:nvSpPr>
          <p:cNvPr id="4" name="">
            <a:extLst xmlns:a="http://schemas.openxmlformats.org/drawingml/2006/main">
              <a:ext uri="{FF2B5EF4-FFF2-40B4-BE49-F238E27FC236}">
                <a16:creationId xmlns:a16="http://schemas.microsoft.com/office/drawing/2014/main" id="{E8ABE46C-A3A3-4F17-8E35-28AF8EE8FD66}"/>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225" b="0">
                <a:solidFill>
                  <a:srgbClr val="1A1815"/>
                </a:solidFill>
                <a:latin typeface="Fraunces"/>
                <a:ea typeface="Fraunces"/>
                <a:cs typeface="Fraunces"/>
              </a:defRPr>
            </a:pPr>
            <a:r>
              <a:rPr sz="3225" b="0">
                <a:solidFill>
                  <a:srgbClr val="1A1815"/>
                </a:solidFill>
                <a:latin typeface="Fraunces"/>
                <a:ea typeface="Fraunces"/>
                <a:cs typeface="Fraunces"/>
              </a:rPr>
              <a:t>Receipts bind command history to resulting state</a:t>
            </a:r>
          </a:p>
        </p:txBody>
      </p:sp>
      <p:sp>
        <p:nvSpPr>
          <p:cNvPr id="5" name="">
            <a:extLst xmlns:a="http://schemas.openxmlformats.org/drawingml/2006/main">
              <a:ext uri="{FF2B5EF4-FFF2-40B4-BE49-F238E27FC236}">
                <a16:creationId xmlns:a16="http://schemas.microsoft.com/office/drawing/2014/main" id="{2B7F4232-CA16-467C-B7D4-0BE69FB1F302}"/>
              </a:ext>
            </a:extLst>
          </p:cNvPr>
          <p:cNvSpPr>
            <a:spLocks xmlns:a="http://schemas.openxmlformats.org/drawingml/2006/main" noGrp="1"/>
          </p:cNvSpPr>
          <p:nvPr/>
        </p:nvSpPr>
        <p:spPr>
          <a:xfrm xmlns:a="http://schemas.openxmlformats.org/drawingml/2006/main">
            <a:off x="685800" y="2352675"/>
            <a:ext cx="10820400" cy="2619375"/>
          </a:xfrm>
          <a:prstGeom xmlns:a="http://schemas.openxmlformats.org/drawingml/2006/main" prst="rect">
            <a:avLst/>
          </a:prstGeom>
          <a:solidFill xmlns:a="http://schemas.openxmlformats.org/drawingml/2006/main">
            <a:srgbClr val="F0EBE3"/>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4272F84D-BAA7-4C7F-9F2E-C1687C12099E}"/>
              </a:ext>
            </a:extLst>
          </p:cNvPr>
          <p:cNvSpPr>
            <a:spLocks xmlns:a="http://schemas.openxmlformats.org/drawingml/2006/main" noGrp="1"/>
          </p:cNvSpPr>
          <p:nvPr/>
        </p:nvSpPr>
        <p:spPr>
          <a:xfrm xmlns:a="http://schemas.openxmlformats.org/drawingml/2006/main">
            <a:off x="885825" y="2514600"/>
            <a:ext cx="10420350" cy="22955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875" b="0">
                <a:solidFill>
                  <a:srgbClr val="45403A"/>
                </a:solidFill>
                <a:latin typeface="Geist Mono"/>
                <a:ea typeface="Geist Mono"/>
                <a:cs typeface="Geist Mono"/>
              </a:defRPr>
            </a:pPr>
            <a:r>
              <a:rPr sz="1875" b="0">
                <a:solidFill>
                  <a:srgbClr val="45403A"/>
                </a:solidFill>
                <a:latin typeface="Geist Mono"/>
                <a:ea typeface="Geist Mono"/>
                <a:cs typeface="Geist Mono"/>
              </a:rPr>
              <a:t>root = SHA256(canonical_json({</a:t>
            </a:r>
          </a:p>
          <a:p xmlns:a="http://schemas.openxmlformats.org/drawingml/2006/main">
            <a:pPr>
              <a:defRPr sz="1875" b="0">
                <a:solidFill>
                  <a:srgbClr val="45403A"/>
                </a:solidFill>
                <a:latin typeface="Geist Mono"/>
                <a:ea typeface="Geist Mono"/>
                <a:cs typeface="Geist Mono"/>
              </a:defRPr>
            </a:pPr>
            <a:r>
              <a:rPr sz="1875" b="0">
                <a:solidFill>
                  <a:srgbClr val="45403A"/>
                </a:solidFill>
                <a:latin typeface="Geist Mono"/>
                <a:ea typeface="Geist Mono"/>
                <a:cs typeface="Geist Mono"/>
              </a:rPr>
              <a:t>  world, principal_id, clock, state, facts, commands</a:t>
            </a:r>
          </a:p>
          <a:p xmlns:a="http://schemas.openxmlformats.org/drawingml/2006/main">
            <a:pPr>
              <a:defRPr sz="1875" b="0">
                <a:solidFill>
                  <a:srgbClr val="45403A"/>
                </a:solidFill>
                <a:latin typeface="Geist Mono"/>
                <a:ea typeface="Geist Mono"/>
                <a:cs typeface="Geist Mono"/>
              </a:defRPr>
            </a:pPr>
            <a:r>
              <a:rPr sz="1875" b="0">
                <a:solidFill>
                  <a:srgbClr val="45403A"/>
                </a:solidFill>
                <a:latin typeface="Geist Mono"/>
                <a:ea typeface="Geist Mono"/>
                <a:cs typeface="Geist Mono"/>
              </a:rPr>
              <a:t>}))</a:t>
            </a:r>
          </a:p>
          <a:p xmlns:a="http://schemas.openxmlformats.org/drawingml/2006/main">
            <a:r>
              <a:t/>
            </a:r>
          </a:p>
          <a:p xmlns:a="http://schemas.openxmlformats.org/drawingml/2006/main">
            <a:pPr>
              <a:defRPr sz="1875" b="0">
                <a:solidFill>
                  <a:srgbClr val="45403A"/>
                </a:solidFill>
                <a:latin typeface="Geist Mono"/>
                <a:ea typeface="Geist Mono"/>
                <a:cs typeface="Geist Mono"/>
              </a:defRPr>
            </a:pPr>
            <a:r>
              <a:rPr sz="1875" b="0">
                <a:solidFill>
                  <a:srgbClr val="45403A"/>
                </a:solidFill>
                <a:latin typeface="Geist Mono"/>
                <a:ea typeface="Geist Mono"/>
                <a:cs typeface="Geist Mono"/>
              </a:rPr>
              <a:t>frame = { sequence, command, before, after, previous }</a:t>
            </a:r>
          </a:p>
          <a:p xmlns:a="http://schemas.openxmlformats.org/drawingml/2006/main">
            <a:pPr>
              <a:defRPr sz="1875" b="0">
                <a:solidFill>
                  <a:srgbClr val="45403A"/>
                </a:solidFill>
                <a:latin typeface="Geist Mono"/>
                <a:ea typeface="Geist Mono"/>
                <a:cs typeface="Geist Mono"/>
              </a:defRPr>
            </a:pPr>
            <a:r>
              <a:rPr sz="1875" b="0">
                <a:solidFill>
                  <a:srgbClr val="45403A"/>
                </a:solidFill>
                <a:latin typeface="Geist Mono"/>
                <a:ea typeface="Geist Mono"/>
                <a:cs typeface="Geist Mono"/>
              </a:rPr>
              <a:t>frame.sha256 = SHA256(canonical_json(frame))</a:t>
            </a:r>
          </a:p>
        </p:txBody>
      </p:sp>
      <p:sp>
        <p:nvSpPr>
          <p:cNvPr id="7" name="">
            <a:extLst xmlns:a="http://schemas.openxmlformats.org/drawingml/2006/main">
              <a:ext uri="{FF2B5EF4-FFF2-40B4-BE49-F238E27FC236}">
                <a16:creationId xmlns:a16="http://schemas.microsoft.com/office/drawing/2014/main" id="{72898C06-9C83-48F3-B981-F055134E9AB5}"/>
              </a:ext>
            </a:extLst>
          </p:cNvPr>
          <p:cNvSpPr>
            <a:spLocks xmlns:a="http://schemas.openxmlformats.org/drawingml/2006/main" noGrp="1"/>
          </p:cNvSpPr>
          <p:nvPr/>
        </p:nvSpPr>
        <p:spPr>
          <a:xfrm xmlns:a="http://schemas.openxmlformats.org/drawingml/2006/main">
            <a:off x="685800" y="5219700"/>
            <a:ext cx="10572750" cy="714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875" b="0">
                <a:solidFill>
                  <a:srgbClr val="45403A"/>
                </a:solidFill>
                <a:latin typeface="Geist"/>
                <a:ea typeface="Geist"/>
                <a:cs typeface="Geist"/>
              </a:defRPr>
            </a:pPr>
            <a:r>
              <a:rPr sz="1875" b="0">
                <a:solidFill>
                  <a:srgbClr val="45403A"/>
                </a:solidFill>
                <a:latin typeface="Geist"/>
                <a:ea typeface="Geist"/>
                <a:cs typeface="Geist"/>
              </a:rPr>
              <a:t>The first frame links to the compiled world digest.</a:t>
            </a:r>
          </a:p>
          <a:p xmlns:a="http://schemas.openxmlformats.org/drawingml/2006/main">
            <a:pPr>
              <a:defRPr sz="1875" b="0">
                <a:solidFill>
                  <a:srgbClr val="45403A"/>
                </a:solidFill>
                <a:latin typeface="Geist"/>
                <a:ea typeface="Geist"/>
                <a:cs typeface="Geist"/>
              </a:defRPr>
            </a:pPr>
            <a:r>
              <a:rPr sz="1875" b="0">
                <a:solidFill>
                  <a:srgbClr val="45403A"/>
                </a:solidFill>
                <a:latin typeface="Geist"/>
                <a:ea typeface="Geist"/>
                <a:cs typeface="Geist"/>
              </a:rPr>
              <a:t>Each later frame links to the previous frame digest.</a:t>
            </a:r>
          </a:p>
        </p:txBody>
      </p:sp>
      <p:sp>
        <p:nvSpPr>
          <p:cNvPr id="8" name="">
            <a:extLst xmlns:a="http://schemas.openxmlformats.org/drawingml/2006/main">
              <a:ext uri="{FF2B5EF4-FFF2-40B4-BE49-F238E27FC236}">
                <a16:creationId xmlns:a16="http://schemas.microsoft.com/office/drawing/2014/main" id="{0CFC5174-7E5F-4756-A253-BEC5187FC7CC}"/>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Receipt includes terminal_root, completed, business_seconds and the explicit claim boundary.</a:t>
            </a:r>
          </a:p>
        </p:txBody>
      </p:sp>
      <p:sp>
        <p:nvSpPr>
          <p:cNvPr id="9" name="">
            <a:extLst xmlns:a="http://schemas.openxmlformats.org/drawingml/2006/main">
              <a:ext uri="{FF2B5EF4-FFF2-40B4-BE49-F238E27FC236}">
                <a16:creationId xmlns:a16="http://schemas.microsoft.com/office/drawing/2014/main" id="{36983F26-AFEB-43AB-A33A-C0C9975763A7}"/>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13</a:t>
            </a:r>
          </a:p>
        </p:txBody>
      </p:sp>
    </p:spTree>
    <p:extLst>
      <p:ext uri="{BB962C8B-B14F-4D97-AF65-F5344CB8AC3E}">
        <p14:creationId xmlns:p14="http://schemas.microsoft.com/office/powerpoint/2010/main" val="1894885901"/>
      </p:ext>
    </p:extLst>
  </p:cSld>
</p:sld>
</file>

<file path=ppt/slides/slide14.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f28f9ce179d940af"/>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645F4E0B-CF90-4BBE-ADC4-881A218F2813}"/>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8FD93CA8-DD9C-40B2-A025-65FE19AF34F5}"/>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Technical architecture</a:t>
            </a:r>
          </a:p>
        </p:txBody>
      </p:sp>
      <p:sp>
        <p:nvSpPr>
          <p:cNvPr id="4" name="">
            <a:extLst xmlns:a="http://schemas.openxmlformats.org/drawingml/2006/main">
              <a:ext uri="{FF2B5EF4-FFF2-40B4-BE49-F238E27FC236}">
                <a16:creationId xmlns:a16="http://schemas.microsoft.com/office/drawing/2014/main" id="{6ED66166-F9D6-4159-B6F8-AD5A67FD7D63}"/>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225" b="0">
                <a:solidFill>
                  <a:srgbClr val="1A1815"/>
                </a:solidFill>
                <a:latin typeface="Fraunces"/>
                <a:ea typeface="Fraunces"/>
                <a:cs typeface="Fraunces"/>
              </a:defRPr>
            </a:pPr>
            <a:r>
              <a:rPr sz="3225" b="0">
                <a:solidFill>
                  <a:srgbClr val="1A1815"/>
                </a:solidFill>
                <a:latin typeface="Fraunces"/>
                <a:ea typeface="Fraunces"/>
                <a:cs typeface="Fraunces"/>
              </a:rPr>
              <a:t>A branch reconstructs the saved command prefix</a:t>
            </a:r>
          </a:p>
        </p:txBody>
      </p:sp>
      <p:sp>
        <p:nvSpPr>
          <p:cNvPr id="5" name="">
            <a:extLst xmlns:a="http://schemas.openxmlformats.org/drawingml/2006/main">
              <a:ext uri="{FF2B5EF4-FFF2-40B4-BE49-F238E27FC236}">
                <a16:creationId xmlns:a16="http://schemas.microsoft.com/office/drawing/2014/main" id="{0B14BB33-F082-4158-8049-6F7EADF397A1}"/>
              </a:ext>
            </a:extLst>
          </p:cNvPr>
          <p:cNvSpPr>
            <a:spLocks xmlns:a="http://schemas.openxmlformats.org/drawingml/2006/main" noGrp="1"/>
          </p:cNvSpPr>
          <p:nvPr/>
        </p:nvSpPr>
        <p:spPr>
          <a:xfrm xmlns:a="http://schemas.openxmlformats.org/drawingml/2006/main">
            <a:off x="1381125" y="3219450"/>
            <a:ext cx="9258300" cy="19050"/>
          </a:xfrm>
          <a:prstGeom xmlns:a="http://schemas.openxmlformats.org/drawingml/2006/main" prst="rect">
            <a:avLst/>
          </a:prstGeom>
          <a:solidFill xmlns:a="http://schemas.openxmlformats.org/drawingml/2006/main">
            <a:srgbClr val="45403A"/>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26EE3E54-5D37-4232-87D6-6C41E938AF4D}"/>
              </a:ext>
            </a:extLst>
          </p:cNvPr>
          <p:cNvSpPr>
            <a:spLocks xmlns:a="http://schemas.openxmlformats.org/drawingml/2006/main" noGrp="1"/>
          </p:cNvSpPr>
          <p:nvPr/>
        </p:nvSpPr>
        <p:spPr>
          <a:xfrm xmlns:a="http://schemas.openxmlformats.org/drawingml/2006/main">
            <a:off x="6019800" y="3219450"/>
            <a:ext cx="19050" cy="1581150"/>
          </a:xfrm>
          <a:prstGeom xmlns:a="http://schemas.openxmlformats.org/drawingml/2006/main" prst="rect">
            <a:avLst/>
          </a:prstGeom>
          <a:solidFill xmlns:a="http://schemas.openxmlformats.org/drawingml/2006/main">
            <a:srgbClr val="A84416"/>
          </a:solidFill>
          <a:ln xmlns:a="http://schemas.openxmlformats.org/drawingml/2006/main" w="0">
            <a:noFill/>
          </a:ln>
        </p:spPr>
      </p:sp>
      <p:sp>
        <p:nvSpPr>
          <p:cNvPr id="7" name="">
            <a:extLst xmlns:a="http://schemas.openxmlformats.org/drawingml/2006/main">
              <a:ext uri="{FF2B5EF4-FFF2-40B4-BE49-F238E27FC236}">
                <a16:creationId xmlns:a16="http://schemas.microsoft.com/office/drawing/2014/main" id="{B460FC6C-35BE-45DE-B19D-CBD8BC40F193}"/>
              </a:ext>
            </a:extLst>
          </p:cNvPr>
          <p:cNvSpPr>
            <a:spLocks xmlns:a="http://schemas.openxmlformats.org/drawingml/2006/main" noGrp="1"/>
          </p:cNvSpPr>
          <p:nvPr/>
        </p:nvSpPr>
        <p:spPr>
          <a:xfrm xmlns:a="http://schemas.openxmlformats.org/drawingml/2006/main">
            <a:off x="6029325" y="4791075"/>
            <a:ext cx="4610100" cy="19050"/>
          </a:xfrm>
          <a:prstGeom xmlns:a="http://schemas.openxmlformats.org/drawingml/2006/main" prst="rect">
            <a:avLst/>
          </a:prstGeom>
          <a:solidFill xmlns:a="http://schemas.openxmlformats.org/drawingml/2006/main">
            <a:srgbClr val="A84416"/>
          </a:solidFill>
          <a:ln xmlns:a="http://schemas.openxmlformats.org/drawingml/2006/main" w="0">
            <a:noFill/>
          </a:ln>
        </p:spPr>
      </p:sp>
      <p:sp>
        <p:nvSpPr>
          <p:cNvPr id="8" name="">
            <a:extLst xmlns:a="http://schemas.openxmlformats.org/drawingml/2006/main">
              <a:ext uri="{FF2B5EF4-FFF2-40B4-BE49-F238E27FC236}">
                <a16:creationId xmlns:a16="http://schemas.microsoft.com/office/drawing/2014/main" id="{162AE24C-ED24-442B-A804-67D26FE7E837}"/>
              </a:ext>
            </a:extLst>
          </p:cNvPr>
          <p:cNvSpPr>
            <a:spLocks xmlns:a="http://schemas.openxmlformats.org/drawingml/2006/main" noGrp="1"/>
          </p:cNvSpPr>
          <p:nvPr/>
        </p:nvSpPr>
        <p:spPr>
          <a:xfrm xmlns:a="http://schemas.openxmlformats.org/drawingml/2006/main">
            <a:off x="1333500" y="3171825"/>
            <a:ext cx="114300" cy="114300"/>
          </a:xfrm>
          <a:prstGeom xmlns:a="http://schemas.openxmlformats.org/drawingml/2006/main" prst="rect">
            <a:avLst/>
          </a:prstGeom>
          <a:solidFill xmlns:a="http://schemas.openxmlformats.org/drawingml/2006/main">
            <a:srgbClr val="1A1815"/>
          </a:solidFill>
          <a:ln xmlns:a="http://schemas.openxmlformats.org/drawingml/2006/main" w="0">
            <a:noFill/>
          </a:ln>
        </p:spPr>
      </p:sp>
      <p:sp>
        <p:nvSpPr>
          <p:cNvPr id="9" name="">
            <a:extLst xmlns:a="http://schemas.openxmlformats.org/drawingml/2006/main">
              <a:ext uri="{FF2B5EF4-FFF2-40B4-BE49-F238E27FC236}">
                <a16:creationId xmlns:a16="http://schemas.microsoft.com/office/drawing/2014/main" id="{A1BE0A03-51F9-4DF1-9A65-8D9F8B7BEB3E}"/>
              </a:ext>
            </a:extLst>
          </p:cNvPr>
          <p:cNvSpPr>
            <a:spLocks xmlns:a="http://schemas.openxmlformats.org/drawingml/2006/main" noGrp="1"/>
          </p:cNvSpPr>
          <p:nvPr/>
        </p:nvSpPr>
        <p:spPr>
          <a:xfrm xmlns:a="http://schemas.openxmlformats.org/drawingml/2006/main">
            <a:off x="3657600" y="3171825"/>
            <a:ext cx="114300" cy="114300"/>
          </a:xfrm>
          <a:prstGeom xmlns:a="http://schemas.openxmlformats.org/drawingml/2006/main" prst="rect">
            <a:avLst/>
          </a:prstGeom>
          <a:solidFill xmlns:a="http://schemas.openxmlformats.org/drawingml/2006/main">
            <a:srgbClr val="1A1815"/>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DDDA54FE-84DD-4222-820D-FA00D563DC74}"/>
              </a:ext>
            </a:extLst>
          </p:cNvPr>
          <p:cNvSpPr>
            <a:spLocks xmlns:a="http://schemas.openxmlformats.org/drawingml/2006/main" noGrp="1"/>
          </p:cNvSpPr>
          <p:nvPr/>
        </p:nvSpPr>
        <p:spPr>
          <a:xfrm xmlns:a="http://schemas.openxmlformats.org/drawingml/2006/main">
            <a:off x="5981700" y="3171825"/>
            <a:ext cx="114300" cy="114300"/>
          </a:xfrm>
          <a:prstGeom xmlns:a="http://schemas.openxmlformats.org/drawingml/2006/main" prst="rect">
            <a:avLst/>
          </a:prstGeom>
          <a:solidFill xmlns:a="http://schemas.openxmlformats.org/drawingml/2006/main">
            <a:srgbClr val="A84416"/>
          </a:solidFill>
          <a:ln xmlns:a="http://schemas.openxmlformats.org/drawingml/2006/main" w="0">
            <a:noFill/>
          </a:ln>
        </p:spPr>
      </p:sp>
      <p:sp>
        <p:nvSpPr>
          <p:cNvPr id="11" name="">
            <a:extLst xmlns:a="http://schemas.openxmlformats.org/drawingml/2006/main">
              <a:ext uri="{FF2B5EF4-FFF2-40B4-BE49-F238E27FC236}">
                <a16:creationId xmlns:a16="http://schemas.microsoft.com/office/drawing/2014/main" id="{BB3B0DAF-2B13-4FB1-8C05-73DA7B083C24}"/>
              </a:ext>
            </a:extLst>
          </p:cNvPr>
          <p:cNvSpPr>
            <a:spLocks xmlns:a="http://schemas.openxmlformats.org/drawingml/2006/main" noGrp="1"/>
          </p:cNvSpPr>
          <p:nvPr/>
        </p:nvSpPr>
        <p:spPr>
          <a:xfrm xmlns:a="http://schemas.openxmlformats.org/drawingml/2006/main">
            <a:off x="8305800" y="3171825"/>
            <a:ext cx="114300" cy="114300"/>
          </a:xfrm>
          <a:prstGeom xmlns:a="http://schemas.openxmlformats.org/drawingml/2006/main" prst="rect">
            <a:avLst/>
          </a:prstGeom>
          <a:solidFill xmlns:a="http://schemas.openxmlformats.org/drawingml/2006/main">
            <a:srgbClr val="1A1815"/>
          </a:solidFill>
          <a:ln xmlns:a="http://schemas.openxmlformats.org/drawingml/2006/main" w="0">
            <a:noFill/>
          </a:ln>
        </p:spPr>
      </p:sp>
      <p:sp>
        <p:nvSpPr>
          <p:cNvPr id="12" name="">
            <a:extLst xmlns:a="http://schemas.openxmlformats.org/drawingml/2006/main">
              <a:ext uri="{FF2B5EF4-FFF2-40B4-BE49-F238E27FC236}">
                <a16:creationId xmlns:a16="http://schemas.microsoft.com/office/drawing/2014/main" id="{7F736743-289E-453C-A0E1-07E013D0C486}"/>
              </a:ext>
            </a:extLst>
          </p:cNvPr>
          <p:cNvSpPr>
            <a:spLocks xmlns:a="http://schemas.openxmlformats.org/drawingml/2006/main" noGrp="1"/>
          </p:cNvSpPr>
          <p:nvPr/>
        </p:nvSpPr>
        <p:spPr>
          <a:xfrm xmlns:a="http://schemas.openxmlformats.org/drawingml/2006/main">
            <a:off x="10591800" y="3171825"/>
            <a:ext cx="114300" cy="114300"/>
          </a:xfrm>
          <a:prstGeom xmlns:a="http://schemas.openxmlformats.org/drawingml/2006/main" prst="rect">
            <a:avLst/>
          </a:prstGeom>
          <a:solidFill xmlns:a="http://schemas.openxmlformats.org/drawingml/2006/main">
            <a:srgbClr val="1A1815"/>
          </a:solidFill>
          <a:ln xmlns:a="http://schemas.openxmlformats.org/drawingml/2006/main" w="0">
            <a:noFill/>
          </a:ln>
        </p:spPr>
      </p:sp>
      <p:sp>
        <p:nvSpPr>
          <p:cNvPr id="13" name="">
            <a:extLst xmlns:a="http://schemas.openxmlformats.org/drawingml/2006/main">
              <a:ext uri="{FF2B5EF4-FFF2-40B4-BE49-F238E27FC236}">
                <a16:creationId xmlns:a16="http://schemas.microsoft.com/office/drawing/2014/main" id="{7157DC8F-FF32-47C0-B7DA-0A67F557C346}"/>
              </a:ext>
            </a:extLst>
          </p:cNvPr>
          <p:cNvSpPr>
            <a:spLocks xmlns:a="http://schemas.openxmlformats.org/drawingml/2006/main" noGrp="1"/>
          </p:cNvSpPr>
          <p:nvPr/>
        </p:nvSpPr>
        <p:spPr>
          <a:xfrm xmlns:a="http://schemas.openxmlformats.org/drawingml/2006/main">
            <a:off x="704850" y="2609850"/>
            <a:ext cx="2667000" cy="4095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875" b="0">
                <a:solidFill>
                  <a:srgbClr val="1A1815"/>
                </a:solidFill>
                <a:latin typeface="Geist"/>
                <a:ea typeface="Geist"/>
                <a:cs typeface="Geist"/>
              </a:defRPr>
            </a:pPr>
            <a:r>
              <a:rPr sz="1875" b="0">
                <a:solidFill>
                  <a:srgbClr val="1A1815"/>
                </a:solidFill>
                <a:latin typeface="Geist"/>
                <a:ea typeface="Geist"/>
                <a:cs typeface="Geist"/>
              </a:rPr>
              <a:t>World + principal</a:t>
            </a:r>
          </a:p>
        </p:txBody>
      </p:sp>
      <p:sp>
        <p:nvSpPr>
          <p:cNvPr id="14" name="">
            <a:extLst xmlns:a="http://schemas.openxmlformats.org/drawingml/2006/main">
              <a:ext uri="{FF2B5EF4-FFF2-40B4-BE49-F238E27FC236}">
                <a16:creationId xmlns:a16="http://schemas.microsoft.com/office/drawing/2014/main" id="{084C3EBD-4A54-4DAA-A6C0-A6A376F9F661}"/>
              </a:ext>
            </a:extLst>
          </p:cNvPr>
          <p:cNvSpPr>
            <a:spLocks xmlns:a="http://schemas.openxmlformats.org/drawingml/2006/main" noGrp="1"/>
          </p:cNvSpPr>
          <p:nvPr/>
        </p:nvSpPr>
        <p:spPr>
          <a:xfrm xmlns:a="http://schemas.openxmlformats.org/drawingml/2006/main">
            <a:off x="5000625" y="2609850"/>
            <a:ext cx="2571750" cy="4095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875" b="0">
                <a:solidFill>
                  <a:srgbClr val="A84416"/>
                </a:solidFill>
                <a:latin typeface="Geist Mono"/>
                <a:ea typeface="Geist Mono"/>
                <a:cs typeface="Geist Mono"/>
              </a:defRPr>
            </a:pPr>
            <a:r>
              <a:rPr sz="1875" b="0">
                <a:solidFill>
                  <a:srgbClr val="A84416"/>
                </a:solidFill>
                <a:latin typeface="Geist Mono"/>
                <a:ea typeface="Geist Mono"/>
                <a:cs typeface="Geist Mono"/>
              </a:rPr>
              <a:t>Prefix[0:k]</a:t>
            </a:r>
          </a:p>
        </p:txBody>
      </p:sp>
      <p:sp>
        <p:nvSpPr>
          <p:cNvPr id="15" name="">
            <a:extLst xmlns:a="http://schemas.openxmlformats.org/drawingml/2006/main">
              <a:ext uri="{FF2B5EF4-FFF2-40B4-BE49-F238E27FC236}">
                <a16:creationId xmlns:a16="http://schemas.microsoft.com/office/drawing/2014/main" id="{B327C3DE-7ADF-45D7-B9F5-DB9D3E8BED8B}"/>
              </a:ext>
            </a:extLst>
          </p:cNvPr>
          <p:cNvSpPr>
            <a:spLocks xmlns:a="http://schemas.openxmlformats.org/drawingml/2006/main" noGrp="1"/>
          </p:cNvSpPr>
          <p:nvPr/>
        </p:nvSpPr>
        <p:spPr>
          <a:xfrm xmlns:a="http://schemas.openxmlformats.org/drawingml/2006/main">
            <a:off x="8362950" y="3600450"/>
            <a:ext cx="3000375" cy="457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725" b="0">
                <a:solidFill>
                  <a:srgbClr val="1A1815"/>
                </a:solidFill>
                <a:latin typeface="Geist"/>
                <a:ea typeface="Geist"/>
                <a:cs typeface="Geist"/>
              </a:defRPr>
            </a:pPr>
            <a:r>
              <a:rPr sz="1725" b="0">
                <a:solidFill>
                  <a:srgbClr val="1A1815"/>
                </a:solidFill>
                <a:latin typeface="Geist"/>
                <a:ea typeface="Geist"/>
                <a:cs typeface="Geist"/>
              </a:rPr>
              <a:t>Parent continuation</a:t>
            </a:r>
          </a:p>
        </p:txBody>
      </p:sp>
      <p:sp>
        <p:nvSpPr>
          <p:cNvPr id="16" name="">
            <a:extLst xmlns:a="http://schemas.openxmlformats.org/drawingml/2006/main">
              <a:ext uri="{FF2B5EF4-FFF2-40B4-BE49-F238E27FC236}">
                <a16:creationId xmlns:a16="http://schemas.microsoft.com/office/drawing/2014/main" id="{BFA9DC8B-62E6-49B1-9185-673B15BF35CC}"/>
              </a:ext>
            </a:extLst>
          </p:cNvPr>
          <p:cNvSpPr>
            <a:spLocks xmlns:a="http://schemas.openxmlformats.org/drawingml/2006/main" noGrp="1"/>
          </p:cNvSpPr>
          <p:nvPr/>
        </p:nvSpPr>
        <p:spPr>
          <a:xfrm xmlns:a="http://schemas.openxmlformats.org/drawingml/2006/main">
            <a:off x="6838950" y="5010150"/>
            <a:ext cx="4000500" cy="4381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800" b="0">
                <a:solidFill>
                  <a:srgbClr val="A84416"/>
                </a:solidFill>
                <a:latin typeface="Geist"/>
                <a:ea typeface="Geist"/>
                <a:cs typeface="Geist"/>
              </a:defRPr>
            </a:pPr>
            <a:r>
              <a:rPr sz="1800" b="0">
                <a:solidFill>
                  <a:srgbClr val="A84416"/>
                </a:solidFill>
                <a:latin typeface="Geist"/>
                <a:ea typeface="Geist"/>
                <a:cs typeface="Geist"/>
              </a:rPr>
              <a:t>New explicit commands</a:t>
            </a:r>
          </a:p>
        </p:txBody>
      </p:sp>
      <p:sp>
        <p:nvSpPr>
          <p:cNvPr id="17" name="">
            <a:extLst xmlns:a="http://schemas.openxmlformats.org/drawingml/2006/main">
              <a:ext uri="{FF2B5EF4-FFF2-40B4-BE49-F238E27FC236}">
                <a16:creationId xmlns:a16="http://schemas.microsoft.com/office/drawing/2014/main" id="{9D98EAC0-D660-481F-A597-3160AC972A50}"/>
              </a:ext>
            </a:extLst>
          </p:cNvPr>
          <p:cNvSpPr>
            <a:spLocks xmlns:a="http://schemas.openxmlformats.org/drawingml/2006/main" noGrp="1"/>
          </p:cNvSpPr>
          <p:nvPr/>
        </p:nvSpPr>
        <p:spPr>
          <a:xfrm xmlns:a="http://schemas.openxmlformats.org/drawingml/2006/main">
            <a:off x="685800" y="5619750"/>
            <a:ext cx="106299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875" b="0">
                <a:solidFill>
                  <a:srgbClr val="1A1815"/>
                </a:solidFill>
                <a:latin typeface="Geist Mono"/>
                <a:ea typeface="Geist Mono"/>
                <a:cs typeface="Geist Mono"/>
              </a:defRPr>
            </a:pPr>
            <a:r>
              <a:rPr sz="1875" b="0">
                <a:solidFill>
                  <a:srgbClr val="1A1815"/>
                </a:solidFill>
                <a:latin typeface="Geist Mono"/>
                <a:ea typeface="Geist Mono"/>
                <a:cs typeface="Geist Mono"/>
              </a:rPr>
              <a:t>fork(k) creates a fresh engine and replays commands[:k].</a:t>
            </a:r>
          </a:p>
        </p:txBody>
      </p:sp>
      <p:sp>
        <p:nvSpPr>
          <p:cNvPr id="18" name="">
            <a:extLst xmlns:a="http://schemas.openxmlformats.org/drawingml/2006/main">
              <a:ext uri="{FF2B5EF4-FFF2-40B4-BE49-F238E27FC236}">
                <a16:creationId xmlns:a16="http://schemas.microsoft.com/office/drawing/2014/main" id="{2EE66626-3759-4677-85FD-5543BF9F94A2}"/>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This is deterministic replay. It does not estimate counterfactual real-world outcomes.</a:t>
            </a:r>
          </a:p>
        </p:txBody>
      </p:sp>
      <p:sp>
        <p:nvSpPr>
          <p:cNvPr id="19" name="">
            <a:extLst xmlns:a="http://schemas.openxmlformats.org/drawingml/2006/main">
              <a:ext uri="{FF2B5EF4-FFF2-40B4-BE49-F238E27FC236}">
                <a16:creationId xmlns:a16="http://schemas.microsoft.com/office/drawing/2014/main" id="{E246A5C3-ADD7-472E-8585-DD3C2B09E11C}"/>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14</a:t>
            </a:r>
          </a:p>
        </p:txBody>
      </p:sp>
    </p:spTree>
    <p:extLst>
      <p:ext uri="{BB962C8B-B14F-4D97-AF65-F5344CB8AC3E}">
        <p14:creationId xmlns:p14="http://schemas.microsoft.com/office/powerpoint/2010/main" val="2083906520"/>
      </p:ext>
    </p:extLst>
  </p:cSld>
</p:sld>
</file>

<file path=ppt/slides/slide15.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0cf66e95df724d4b"/>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8AAA85EA-F0DE-4884-89AA-B0E11DD3FCC3}"/>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217B69E1-A02A-40F6-9CA7-9791854301D3}"/>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Technical architecture</a:t>
            </a:r>
          </a:p>
        </p:txBody>
      </p:sp>
      <p:sp>
        <p:nvSpPr>
          <p:cNvPr id="4" name="">
            <a:extLst xmlns:a="http://schemas.openxmlformats.org/drawingml/2006/main">
              <a:ext uri="{FF2B5EF4-FFF2-40B4-BE49-F238E27FC236}">
                <a16:creationId xmlns:a16="http://schemas.microsoft.com/office/drawing/2014/main" id="{AE5F4449-E253-45BC-B247-79C9563C26BB}"/>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225" b="0">
                <a:solidFill>
                  <a:srgbClr val="1A1815"/>
                </a:solidFill>
                <a:latin typeface="Fraunces"/>
                <a:ea typeface="Fraunces"/>
                <a:cs typeface="Fraunces"/>
              </a:defRPr>
            </a:pPr>
            <a:r>
              <a:rPr sz="3225" b="0">
                <a:solidFill>
                  <a:srgbClr val="1A1815"/>
                </a:solidFill>
                <a:latin typeface="Fraunces"/>
                <a:ea typeface="Fraunces"/>
                <a:cs typeface="Fraunces"/>
              </a:rPr>
              <a:t>A governed attempt has a durable network boundary</a:t>
            </a:r>
          </a:p>
        </p:txBody>
      </p:sp>
      <p:graphicFrame>
        <p:nvGraphicFramePr>
          <p:cNvPr id="12" name=""/>
          <p:cNvGraphicFramePr/>
          <p:nvPr/>
        </p:nvGraphicFramePr>
        <p:xfrm>
          <a:off xmlns:a="http://schemas.openxmlformats.org/drawingml/2006/main" x="685800" y="2381250"/>
          <a:ext xmlns:a="http://schemas.openxmlformats.org/drawingml/2006/main" cx="10820400" cy="3276600"/>
        </p:xfrm>
        <a:graphic xmlns:a="http://schemas.openxmlformats.org/drawingml/2006/main">
          <a:graphicData uri="http://schemas.openxmlformats.org/drawingml/2006/table">
            <a:tbl>
              <a:tblPr/>
              <a:tblGrid>
                <a:gridCol w="5410200"/>
                <a:gridCol w="5410200"/>
              </a:tblGrid>
              <a:tr h="655320">
                <a:tc>
                  <a:txBody>
                    <a:bodyPr lIns="95250" tIns="133350" rIns="171450" bIns="133350">
                      <a:noAutofit/>
                    </a:bodyPr>
                    <a:lstStyle/>
                    <a:p>
                      <a:r>
                        <a:rPr sz="1500" b="1">
                          <a:solidFill>
                            <a:srgbClr val="1A1815"/>
                          </a:solidFill>
                          <a:latin typeface="Geist"/>
                          <a:ea typeface="Geist"/>
                          <a:cs typeface="Geist"/>
                        </a:rPr>
                        <a:t>Before dispatch</a:t>
                      </a:r>
                    </a:p>
                  </a:txBody>
                  <a:tcPr marL="91440" marR="91440" marT="45720" marB="45720" anchor="ctr">
                    <a:lnL w="7620">
                      <a:solidFill>
                        <a:srgbClr val="EAE4DB"/>
                      </a:solidFill>
                    </a:lnL>
                    <a:lnR w="7620">
                      <a:solidFill>
                        <a:srgbClr val="EAE4DB"/>
                      </a:solidFill>
                    </a:lnR>
                    <a:lnT w="7620">
                      <a:solidFill>
                        <a:srgbClr val="EAE4DB"/>
                      </a:solidFill>
                    </a:lnT>
                    <a:lnB w="7620">
                      <a:solidFill>
                        <a:srgbClr val="EAE4DB"/>
                      </a:solidFill>
                    </a:lnB>
                    <a:solidFill>
                      <a:srgbClr val="FAF8F5"/>
                    </a:solidFill>
                  </a:tcPr>
                </a:tc>
                <a:tc>
                  <a:txBody>
                    <a:bodyPr lIns="95250" tIns="133350" rIns="171450" bIns="133350">
                      <a:noAutofit/>
                    </a:bodyPr>
                    <a:lstStyle/>
                    <a:p>
                      <a:r>
                        <a:rPr sz="1500" b="1">
                          <a:solidFill>
                            <a:srgbClr val="1A1815"/>
                          </a:solidFill>
                          <a:latin typeface="Geist"/>
                          <a:ea typeface="Geist"/>
                          <a:cs typeface="Geist"/>
                        </a:rPr>
                        <a:t>After provider response</a:t>
                      </a:r>
                    </a:p>
                  </a:txBody>
                  <a:tcPr marL="91440" marR="91440" marT="45720" marB="45720" anchor="ctr">
                    <a:lnR w="7620">
                      <a:solidFill>
                        <a:srgbClr val="EAE4DB"/>
                      </a:solidFill>
                    </a:lnR>
                    <a:lnT w="7620">
                      <a:solidFill>
                        <a:srgbClr val="EAE4DB"/>
                      </a:solidFill>
                    </a:lnT>
                    <a:lnB w="7620">
                      <a:solidFill>
                        <a:srgbClr val="EAE4DB"/>
                      </a:solidFill>
                    </a:lnB>
                    <a:solidFill>
                      <a:srgbClr val="FAF8F5"/>
                    </a:solidFill>
                  </a:tcPr>
                </a:tc>
              </a:tr>
              <a:tr h="655320">
                <a:tc>
                  <a:txBody>
                    <a:bodyPr lIns="95250" tIns="133350" rIns="171450" bIns="133350">
                      <a:noAutofit/>
                    </a:bodyPr>
                    <a:lstStyle/>
                    <a:p>
                      <a:r>
                        <a:rPr sz="1725" b="0">
                          <a:solidFill>
                            <a:srgbClr val="45403A"/>
                          </a:solidFill>
                          <a:latin typeface="Geist"/>
                          <a:ea typeface="Geist"/>
                          <a:cs typeface="Geist"/>
                        </a:rPr>
                        <a:t>Revalidate case, world, policy and independent approval</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Revalidate current scope, case review and world evidence</a:t>
                      </a:r>
                    </a:p>
                  </a:txBody>
                  <a:tcPr marL="91440" marR="91440" marT="45720" marB="45720" anchor="ctr">
                    <a:lnR w="7620">
                      <a:solidFill>
                        <a:srgbClr val="EAE4DB"/>
                      </a:solidFill>
                    </a:lnR>
                    <a:lnB w="7620">
                      <a:solidFill>
                        <a:srgbClr val="EAE4DB"/>
                      </a:solidFill>
                    </a:lnB>
                    <a:solidFill>
                      <a:srgbClr val="FAF8F5"/>
                    </a:solidFill>
                  </a:tcPr>
                </a:tc>
              </a:tr>
              <a:tr h="655320">
                <a:tc>
                  <a:txBody>
                    <a:bodyPr lIns="95250" tIns="133350" rIns="171450" bIns="133350">
                      <a:noAutofit/>
                    </a:bodyPr>
                    <a:lstStyle/>
                    <a:p>
                      <a:r>
                        <a:rPr sz="1725" b="0">
                          <a:solidFill>
                            <a:srgbClr val="45403A"/>
                          </a:solidFill>
                          <a:latin typeface="Geist"/>
                          <a:ea typeface="Geist"/>
                          <a:cs typeface="Geist"/>
                        </a:rPr>
                        <a:t>Reserve the next bounded model call durably</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Record call outcome separately from accepted transition</a:t>
                      </a:r>
                    </a:p>
                  </a:txBody>
                  <a:tcPr marL="91440" marR="91440" marT="45720" marB="45720" anchor="ctr">
                    <a:lnR w="7620">
                      <a:solidFill>
                        <a:srgbClr val="EAE4DB"/>
                      </a:solidFill>
                    </a:lnR>
                    <a:lnB w="7620">
                      <a:solidFill>
                        <a:srgbClr val="EAE4DB"/>
                      </a:solidFill>
                    </a:lnB>
                    <a:solidFill>
                      <a:srgbClr val="FAF8F5"/>
                    </a:solidFill>
                  </a:tcPr>
                </a:tc>
              </a:tr>
              <a:tr h="655320">
                <a:tc>
                  <a:txBody>
                    <a:bodyPr lIns="95250" tIns="133350" rIns="171450" bIns="133350">
                      <a:noAutofit/>
                    </a:bodyPr>
                    <a:lstStyle/>
                    <a:p>
                      <a:r>
                        <a:rPr sz="1725" b="0">
                          <a:solidFill>
                            <a:srgbClr val="45403A"/>
                          </a:solidFill>
                          <a:latin typeface="Geist"/>
                          <a:ea typeface="Geist"/>
                          <a:cs typeface="Geist"/>
                        </a:rPr>
                        <a:t>Send only current actor-visible context</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Validate the proposed command through WorkflowWorld</a:t>
                      </a:r>
                    </a:p>
                  </a:txBody>
                  <a:tcPr marL="91440" marR="91440" marT="45720" marB="45720" anchor="ctr">
                    <a:lnR w="7620">
                      <a:solidFill>
                        <a:srgbClr val="EAE4DB"/>
                      </a:solidFill>
                    </a:lnR>
                    <a:lnB w="7620">
                      <a:solidFill>
                        <a:srgbClr val="EAE4DB"/>
                      </a:solidFill>
                    </a:lnB>
                    <a:solidFill>
                      <a:srgbClr val="FAF8F5"/>
                    </a:solidFill>
                  </a:tcPr>
                </a:tc>
              </a:tr>
              <a:tr h="655320">
                <a:tc>
                  <a:txBody>
                    <a:bodyPr lIns="95250" tIns="133350" rIns="171450" bIns="133350">
                      <a:noAutofit/>
                    </a:bodyPr>
                    <a:lstStyle/>
                    <a:p>
                      <a:r>
                        <a:rPr sz="1725" b="0">
                          <a:solidFill>
                            <a:srgbClr val="45403A"/>
                          </a:solidFill>
                          <a:latin typeface="Geist"/>
                          <a:ea typeface="Geist"/>
                          <a:cs typeface="Geist"/>
                        </a:rPr>
                        <a:t>Enforce approved model/data/spend limits</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Commit the resulting frame or preserve refusal state</a:t>
                      </a:r>
                    </a:p>
                  </a:txBody>
                  <a:tcPr marL="91440" marR="91440" marT="45720" marB="45720" anchor="ctr">
                    <a:lnR w="7620">
                      <a:solidFill>
                        <a:srgbClr val="EAE4DB"/>
                      </a:solidFill>
                    </a:lnR>
                    <a:lnB w="7620">
                      <a:solidFill>
                        <a:srgbClr val="EAE4DB"/>
                      </a:solidFill>
                    </a:lnB>
                    <a:solidFill>
                      <a:srgbClr val="FAF8F5"/>
                    </a:solidFill>
                  </a:tcPr>
                </a:tc>
              </a:tr>
            </a:tbl>
          </a:graphicData>
        </a:graphic>
      </p:graphicFrame>
      <p:sp>
        <p:nvSpPr>
          <p:cNvPr id="6" name="">
            <a:extLst xmlns:a="http://schemas.openxmlformats.org/drawingml/2006/main">
              <a:ext uri="{FF2B5EF4-FFF2-40B4-BE49-F238E27FC236}">
                <a16:creationId xmlns:a16="http://schemas.microsoft.com/office/drawing/2014/main" id="{4AFF4292-B5B5-4BBA-A703-F69EBC668B66}"/>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A model call receipt, a valid command and a completed workflow are separate facts.</a:t>
            </a:r>
          </a:p>
        </p:txBody>
      </p:sp>
      <p:sp>
        <p:nvSpPr>
          <p:cNvPr id="7" name="">
            <a:extLst xmlns:a="http://schemas.openxmlformats.org/drawingml/2006/main">
              <a:ext uri="{FF2B5EF4-FFF2-40B4-BE49-F238E27FC236}">
                <a16:creationId xmlns:a16="http://schemas.microsoft.com/office/drawing/2014/main" id="{D783C4EA-F142-4063-8549-BAB8F6E6EC6B}"/>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15</a:t>
            </a:r>
          </a:p>
        </p:txBody>
      </p:sp>
    </p:spTree>
    <p:extLst>
      <p:ext uri="{BB962C8B-B14F-4D97-AF65-F5344CB8AC3E}">
        <p14:creationId xmlns:p14="http://schemas.microsoft.com/office/powerpoint/2010/main" val="186678031"/>
      </p:ext>
    </p:extLst>
  </p:cSld>
</p:sld>
</file>

<file path=ppt/slides/slide16.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4b80eaad170d446d"/>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34D82571-CFF3-4A96-9534-BDB845A040E1}"/>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4EAA078E-44DA-4310-A097-DC3CC24EEC2F}"/>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Technical architecture</a:t>
            </a:r>
          </a:p>
        </p:txBody>
      </p:sp>
      <p:sp>
        <p:nvSpPr>
          <p:cNvPr id="4" name="">
            <a:extLst xmlns:a="http://schemas.openxmlformats.org/drawingml/2006/main">
              <a:ext uri="{FF2B5EF4-FFF2-40B4-BE49-F238E27FC236}">
                <a16:creationId xmlns:a16="http://schemas.microsoft.com/office/drawing/2014/main" id="{8C55B03C-1D8C-4144-A029-C770FD6EA0B6}"/>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225" b="0">
                <a:solidFill>
                  <a:srgbClr val="1A1815"/>
                </a:solidFill>
                <a:latin typeface="Fraunces"/>
                <a:ea typeface="Fraunces"/>
                <a:cs typeface="Fraunces"/>
              </a:defRPr>
            </a:pPr>
            <a:r>
              <a:rPr sz="3225" b="0">
                <a:solidFill>
                  <a:srgbClr val="1A1815"/>
                </a:solidFill>
                <a:latin typeface="Fraunces"/>
                <a:ea typeface="Fraunces"/>
                <a:cs typeface="Fraunces"/>
              </a:rPr>
              <a:t>Guard makes the assurance boundary explicit</a:t>
            </a:r>
          </a:p>
        </p:txBody>
      </p:sp>
      <p:graphicFrame>
        <p:nvGraphicFramePr>
          <p:cNvPr id="12" name=""/>
          <p:cNvGraphicFramePr/>
          <p:nvPr/>
        </p:nvGraphicFramePr>
        <p:xfrm>
          <a:off xmlns:a="http://schemas.openxmlformats.org/drawingml/2006/main" x="685800" y="2390775"/>
          <a:ext xmlns:a="http://schemas.openxmlformats.org/drawingml/2006/main" cx="10820400" cy="3314700"/>
        </p:xfrm>
        <a:graphic xmlns:a="http://schemas.openxmlformats.org/drawingml/2006/main">
          <a:graphicData uri="http://schemas.openxmlformats.org/drawingml/2006/table">
            <a:tbl>
              <a:tblPr/>
              <a:tblGrid>
                <a:gridCol w="3638550"/>
                <a:gridCol w="7181850"/>
              </a:tblGrid>
              <a:tr h="662940">
                <a:tc>
                  <a:txBody>
                    <a:bodyPr lIns="95250" tIns="133350" rIns="171450" bIns="133350">
                      <a:noAutofit/>
                    </a:bodyPr>
                    <a:lstStyle/>
                    <a:p>
                      <a:r>
                        <a:rPr sz="1500" b="1">
                          <a:solidFill>
                            <a:srgbClr val="1A1815"/>
                          </a:solidFill>
                          <a:latin typeface="Geist"/>
                          <a:ea typeface="Geist"/>
                          <a:cs typeface="Geist"/>
                        </a:rPr>
                        <a:t>Surface</a:t>
                      </a:r>
                    </a:p>
                  </a:txBody>
                  <a:tcPr marL="91440" marR="91440" marT="45720" marB="45720" anchor="ctr">
                    <a:lnL w="7620">
                      <a:solidFill>
                        <a:srgbClr val="EAE4DB"/>
                      </a:solidFill>
                    </a:lnL>
                    <a:lnR w="7620">
                      <a:solidFill>
                        <a:srgbClr val="EAE4DB"/>
                      </a:solidFill>
                    </a:lnR>
                    <a:lnT w="7620">
                      <a:solidFill>
                        <a:srgbClr val="EAE4DB"/>
                      </a:solidFill>
                    </a:lnT>
                    <a:lnB w="7620">
                      <a:solidFill>
                        <a:srgbClr val="EAE4DB"/>
                      </a:solidFill>
                    </a:lnB>
                    <a:solidFill>
                      <a:srgbClr val="FAF8F5"/>
                    </a:solidFill>
                  </a:tcPr>
                </a:tc>
                <a:tc>
                  <a:txBody>
                    <a:bodyPr lIns="95250" tIns="133350" rIns="171450" bIns="133350">
                      <a:noAutofit/>
                    </a:bodyPr>
                    <a:lstStyle/>
                    <a:p>
                      <a:r>
                        <a:rPr sz="1500" b="1">
                          <a:solidFill>
                            <a:srgbClr val="1A1815"/>
                          </a:solidFill>
                          <a:latin typeface="Geist"/>
                          <a:ea typeface="Geist"/>
                          <a:cs typeface="Geist"/>
                        </a:rPr>
                        <a:t>What the evidence can establish</a:t>
                      </a:r>
                    </a:p>
                  </a:txBody>
                  <a:tcPr marL="91440" marR="91440" marT="45720" marB="45720" anchor="ctr">
                    <a:lnR w="7620">
                      <a:solidFill>
                        <a:srgbClr val="EAE4DB"/>
                      </a:solidFill>
                    </a:lnR>
                    <a:lnT w="7620">
                      <a:solidFill>
                        <a:srgbClr val="EAE4DB"/>
                      </a:solidFill>
                    </a:lnT>
                    <a:lnB w="7620">
                      <a:solidFill>
                        <a:srgbClr val="EAE4DB"/>
                      </a:solidFill>
                    </a:lnB>
                    <a:solidFill>
                      <a:srgbClr val="FAF8F5"/>
                    </a:solidFill>
                  </a:tcPr>
                </a:tc>
              </a:tr>
              <a:tr h="662940">
                <a:tc>
                  <a:txBody>
                    <a:bodyPr lIns="95250" tIns="133350" rIns="171450" bIns="133350">
                      <a:noAutofit/>
                    </a:bodyPr>
                    <a:lstStyle/>
                    <a:p>
                      <a:r>
                        <a:rPr sz="1725" b="0">
                          <a:solidFill>
                            <a:srgbClr val="45403A"/>
                          </a:solidFill>
                          <a:latin typeface="Geist"/>
                          <a:ea typeface="Geist"/>
                          <a:cs typeface="Geist"/>
                        </a:rPr>
                        <a:t>Portable process or SDK recorder</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Integrity of recorded covered events, with named gaps</a:t>
                      </a:r>
                    </a:p>
                  </a:txBody>
                  <a:tcPr marL="91440" marR="91440" marT="45720" marB="45720" anchor="ctr">
                    <a:lnR w="7620">
                      <a:solidFill>
                        <a:srgbClr val="EAE4DB"/>
                      </a:solidFill>
                    </a:lnR>
                    <a:lnB w="7620">
                      <a:solidFill>
                        <a:srgbClr val="EAE4DB"/>
                      </a:solidFill>
                    </a:lnB>
                    <a:solidFill>
                      <a:srgbClr val="FAF8F5"/>
                    </a:solidFill>
                  </a:tcPr>
                </a:tc>
              </a:tr>
              <a:tr h="662940">
                <a:tc>
                  <a:txBody>
                    <a:bodyPr lIns="95250" tIns="133350" rIns="171450" bIns="133350">
                      <a:noAutofit/>
                    </a:bodyPr>
                    <a:lstStyle/>
                    <a:p>
                      <a:r>
                        <a:rPr sz="1725" b="0">
                          <a:solidFill>
                            <a:srgbClr val="45403A"/>
                          </a:solidFill>
                          <a:latin typeface="Geist"/>
                          <a:ea typeface="Geist"/>
                          <a:cs typeface="Geist"/>
                        </a:rPr>
                        <a:t>Governed Gateway</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Decisions and calls that cross the configured gateway</a:t>
                      </a:r>
                    </a:p>
                  </a:txBody>
                  <a:tcPr marL="91440" marR="91440" marT="45720" marB="45720" anchor="ctr">
                    <a:lnR w="7620">
                      <a:solidFill>
                        <a:srgbClr val="EAE4DB"/>
                      </a:solidFill>
                    </a:lnR>
                    <a:lnB w="7620">
                      <a:solidFill>
                        <a:srgbClr val="EAE4DB"/>
                      </a:solidFill>
                    </a:lnB>
                    <a:solidFill>
                      <a:srgbClr val="FAF8F5"/>
                    </a:solidFill>
                  </a:tcPr>
                </a:tc>
              </a:tr>
              <a:tr h="662940">
                <a:tc>
                  <a:txBody>
                    <a:bodyPr lIns="95250" tIns="133350" rIns="171450" bIns="133350">
                      <a:noAutofit/>
                    </a:bodyPr>
                    <a:lstStyle/>
                    <a:p>
                      <a:r>
                        <a:rPr sz="1725" b="0">
                          <a:solidFill>
                            <a:srgbClr val="45403A"/>
                          </a:solidFill>
                          <a:latin typeface="Geist"/>
                          <a:ea typeface="Geist"/>
                          <a:cs typeface="Geist"/>
                        </a:rPr>
                        <a:t>Runtime and egress composition</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Only the exact measured isolation/enforcement boundary</a:t>
                      </a:r>
                    </a:p>
                  </a:txBody>
                  <a:tcPr marL="91440" marR="91440" marT="45720" marB="45720" anchor="ctr">
                    <a:lnR w="7620">
                      <a:solidFill>
                        <a:srgbClr val="EAE4DB"/>
                      </a:solidFill>
                    </a:lnR>
                    <a:lnB w="7620">
                      <a:solidFill>
                        <a:srgbClr val="EAE4DB"/>
                      </a:solidFill>
                    </a:lnB>
                    <a:solidFill>
                      <a:srgbClr val="FAF8F5"/>
                    </a:solidFill>
                  </a:tcPr>
                </a:tc>
              </a:tr>
              <a:tr h="662940">
                <a:tc>
                  <a:txBody>
                    <a:bodyPr lIns="95250" tIns="133350" rIns="171450" bIns="133350">
                      <a:noAutofit/>
                    </a:bodyPr>
                    <a:lstStyle/>
                    <a:p>
                      <a:r>
                        <a:rPr sz="1725" b="0">
                          <a:solidFill>
                            <a:srgbClr val="45403A"/>
                          </a:solidFill>
                          <a:latin typeface="Geist"/>
                          <a:ea typeface="Geist"/>
                          <a:cs typeface="Geist"/>
                        </a:rPr>
                        <a:t>Universe execution</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Recorded state transitions under the admitted environment rules</a:t>
                      </a:r>
                    </a:p>
                  </a:txBody>
                  <a:tcPr marL="91440" marR="91440" marT="45720" marB="45720" anchor="ctr">
                    <a:lnR w="7620">
                      <a:solidFill>
                        <a:srgbClr val="EAE4DB"/>
                      </a:solidFill>
                    </a:lnR>
                    <a:lnB w="7620">
                      <a:solidFill>
                        <a:srgbClr val="EAE4DB"/>
                      </a:solidFill>
                    </a:lnB>
                    <a:solidFill>
                      <a:srgbClr val="FAF8F5"/>
                    </a:solidFill>
                  </a:tcPr>
                </a:tc>
              </a:tr>
            </a:tbl>
          </a:graphicData>
        </a:graphic>
      </p:graphicFrame>
      <p:sp>
        <p:nvSpPr>
          <p:cNvPr id="6" name="">
            <a:extLst xmlns:a="http://schemas.openxmlformats.org/drawingml/2006/main">
              <a:ext uri="{FF2B5EF4-FFF2-40B4-BE49-F238E27FC236}">
                <a16:creationId xmlns:a16="http://schemas.microsoft.com/office/drawing/2014/main" id="{235D3B0A-FC44-4978-BC67-1BB8923F7D56}"/>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A stronger assurance claim needs the corresponding independently checkable runtime proof.</a:t>
            </a:r>
          </a:p>
        </p:txBody>
      </p:sp>
      <p:sp>
        <p:nvSpPr>
          <p:cNvPr id="7" name="">
            <a:extLst xmlns:a="http://schemas.openxmlformats.org/drawingml/2006/main">
              <a:ext uri="{FF2B5EF4-FFF2-40B4-BE49-F238E27FC236}">
                <a16:creationId xmlns:a16="http://schemas.microsoft.com/office/drawing/2014/main" id="{541BA302-B818-4A31-B893-70D8858395B2}"/>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16</a:t>
            </a:r>
          </a:p>
        </p:txBody>
      </p:sp>
    </p:spTree>
    <p:extLst>
      <p:ext uri="{BB962C8B-B14F-4D97-AF65-F5344CB8AC3E}">
        <p14:creationId xmlns:p14="http://schemas.microsoft.com/office/powerpoint/2010/main" val="1461730359"/>
      </p:ext>
    </p:extLst>
  </p:cSld>
</p:sld>
</file>

<file path=ppt/slides/slide17.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19" name=""/>
          <p:cNvPicPr>
            <a:picLocks xmlns:a="http://schemas.openxmlformats.org/drawingml/2006/main" noChangeAspect="1"/>
          </p:cNvPicPr>
          <p:nvPr/>
        </p:nvPicPr>
        <p:blipFill>
          <a:blip xmlns:r="http://schemas.openxmlformats.org/officeDocument/2006/relationships" xmlns:a="http://schemas.openxmlformats.org/drawingml/2006/main" r:embed="R1192fff9416d4707"/>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BC6E9AE7-88D2-4793-A84F-EF9168D44F1D}"/>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D0F7CB3B-CB18-45FD-9598-6DAB83902D15}"/>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Technical architecture</a:t>
            </a:r>
          </a:p>
        </p:txBody>
      </p:sp>
      <p:sp>
        <p:nvSpPr>
          <p:cNvPr id="4" name="">
            <a:extLst xmlns:a="http://schemas.openxmlformats.org/drawingml/2006/main">
              <a:ext uri="{FF2B5EF4-FFF2-40B4-BE49-F238E27FC236}">
                <a16:creationId xmlns:a16="http://schemas.microsoft.com/office/drawing/2014/main" id="{C727E3E3-D561-4FBC-B464-014A806B07B9}"/>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225" b="0">
                <a:solidFill>
                  <a:srgbClr val="1A1815"/>
                </a:solidFill>
                <a:latin typeface="Fraunces"/>
                <a:ea typeface="Fraunces"/>
                <a:cs typeface="Fraunces"/>
              </a:defRPr>
            </a:pPr>
            <a:r>
              <a:rPr sz="3225" b="0">
                <a:solidFill>
                  <a:srgbClr val="1A1815"/>
                </a:solidFill>
                <a:latin typeface="Fraunces"/>
                <a:ea typeface="Fraunces"/>
                <a:cs typeface="Fraunces"/>
              </a:rPr>
              <a:t>The native factory freezes a different execution contract</a:t>
            </a:r>
          </a:p>
        </p:txBody>
      </p:sp>
      <p:sp>
        <p:nvSpPr>
          <p:cNvPr id="5" name="">
            <a:extLst xmlns:a="http://schemas.openxmlformats.org/drawingml/2006/main">
              <a:ext uri="{FF2B5EF4-FFF2-40B4-BE49-F238E27FC236}">
                <a16:creationId xmlns:a16="http://schemas.microsoft.com/office/drawing/2014/main" id="{440F9178-A961-446C-A4B2-7B31E76D0B48}"/>
              </a:ext>
            </a:extLst>
          </p:cNvPr>
          <p:cNvSpPr>
            <a:spLocks xmlns:a="http://schemas.openxmlformats.org/drawingml/2006/main" noGrp="1"/>
          </p:cNvSpPr>
          <p:nvPr/>
        </p:nvSpPr>
        <p:spPr>
          <a:xfrm xmlns:a="http://schemas.openxmlformats.org/drawingml/2006/main">
            <a:off x="685800" y="2352675"/>
            <a:ext cx="34036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A84416"/>
                </a:solidFill>
                <a:latin typeface="Geist Mono"/>
                <a:ea typeface="Geist Mono"/>
                <a:cs typeface="Geist Mono"/>
              </a:defRPr>
            </a:pPr>
            <a:r>
              <a:rPr sz="1200" b="0">
                <a:solidFill>
                  <a:srgbClr val="A84416"/>
                </a:solidFill>
                <a:latin typeface="Geist Mono"/>
                <a:ea typeface="Geist Mono"/>
                <a:cs typeface="Geist Mono"/>
              </a:rPr>
              <a:t>01</a:t>
            </a:r>
          </a:p>
        </p:txBody>
      </p:sp>
      <p:sp>
        <p:nvSpPr>
          <p:cNvPr id="6" name="">
            <a:extLst xmlns:a="http://schemas.openxmlformats.org/drawingml/2006/main">
              <a:ext uri="{FF2B5EF4-FFF2-40B4-BE49-F238E27FC236}">
                <a16:creationId xmlns:a16="http://schemas.microsoft.com/office/drawing/2014/main" id="{99878729-716B-418F-98F0-49890C44EBA2}"/>
              </a:ext>
            </a:extLst>
          </p:cNvPr>
          <p:cNvSpPr>
            <a:spLocks xmlns:a="http://schemas.openxmlformats.org/drawingml/2006/main" noGrp="1"/>
          </p:cNvSpPr>
          <p:nvPr/>
        </p:nvSpPr>
        <p:spPr>
          <a:xfrm xmlns:a="http://schemas.openxmlformats.org/drawingml/2006/main">
            <a:off x="685800" y="2762250"/>
            <a:ext cx="3403600" cy="19050"/>
          </a:xfrm>
          <a:prstGeom xmlns:a="http://schemas.openxmlformats.org/drawingml/2006/main" prst="rect">
            <a:avLst/>
          </a:prstGeom>
          <a:solidFill xmlns:a="http://schemas.openxmlformats.org/drawingml/2006/main">
            <a:srgbClr val="EAE4DB"/>
          </a:solidFill>
          <a:ln xmlns:a="http://schemas.openxmlformats.org/drawingml/2006/main" w="0">
            <a:noFill/>
          </a:ln>
        </p:spPr>
      </p:sp>
      <p:sp>
        <p:nvSpPr>
          <p:cNvPr id="7" name="">
            <a:extLst xmlns:a="http://schemas.openxmlformats.org/drawingml/2006/main">
              <a:ext uri="{FF2B5EF4-FFF2-40B4-BE49-F238E27FC236}">
                <a16:creationId xmlns:a16="http://schemas.microsoft.com/office/drawing/2014/main" id="{2FF96334-A7DA-42AE-BA8B-15DF5391CFE3}"/>
              </a:ext>
            </a:extLst>
          </p:cNvPr>
          <p:cNvSpPr>
            <a:spLocks xmlns:a="http://schemas.openxmlformats.org/drawingml/2006/main" noGrp="1"/>
          </p:cNvSpPr>
          <p:nvPr/>
        </p:nvSpPr>
        <p:spPr>
          <a:xfrm xmlns:a="http://schemas.openxmlformats.org/drawingml/2006/main">
            <a:off x="685800" y="3019425"/>
            <a:ext cx="340360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1">
                <a:solidFill>
                  <a:srgbClr val="1A1815"/>
                </a:solidFill>
                <a:latin typeface="Geist"/>
                <a:ea typeface="Geist"/>
                <a:cs typeface="Geist"/>
              </a:defRPr>
            </a:pPr>
            <a:r>
              <a:rPr sz="2175" b="1">
                <a:solidFill>
                  <a:srgbClr val="1A1815"/>
                </a:solidFill>
                <a:latin typeface="Geist"/>
                <a:ea typeface="Geist"/>
                <a:cs typeface="Geist"/>
              </a:rPr>
              <a:t>Specification</a:t>
            </a:r>
          </a:p>
        </p:txBody>
      </p:sp>
      <p:sp>
        <p:nvSpPr>
          <p:cNvPr id="8" name="">
            <a:extLst xmlns:a="http://schemas.openxmlformats.org/drawingml/2006/main">
              <a:ext uri="{FF2B5EF4-FFF2-40B4-BE49-F238E27FC236}">
                <a16:creationId xmlns:a16="http://schemas.microsoft.com/office/drawing/2014/main" id="{11151D7C-A46B-4784-82A5-071DFBB67343}"/>
              </a:ext>
            </a:extLst>
          </p:cNvPr>
          <p:cNvSpPr>
            <a:spLocks xmlns:a="http://schemas.openxmlformats.org/drawingml/2006/main" noGrp="1"/>
          </p:cNvSpPr>
          <p:nvPr/>
        </p:nvSpPr>
        <p:spPr>
          <a:xfrm xmlns:a="http://schemas.openxmlformats.org/drawingml/2006/main">
            <a:off x="685800" y="3876675"/>
            <a:ext cx="3403600" cy="1238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725" b="0">
                <a:solidFill>
                  <a:srgbClr val="45403A"/>
                </a:solidFill>
                <a:latin typeface="Geist"/>
                <a:ea typeface="Geist"/>
                <a:cs typeface="Geist"/>
              </a:defRPr>
            </a:pPr>
            <a:r>
              <a:rPr sz="1725" b="0">
                <a:solidFill>
                  <a:srgbClr val="45403A"/>
                </a:solidFill>
                <a:latin typeface="Geist"/>
                <a:ea typeface="Geist"/>
                <a:cs typeface="Geist"/>
              </a:rPr>
              <a:t>Interview or structured input</a:t>
            </a:r>
          </a:p>
          <a:p xmlns:a="http://schemas.openxmlformats.org/drawingml/2006/main">
            <a:pPr>
              <a:defRPr sz="1725" b="0">
                <a:solidFill>
                  <a:srgbClr val="45403A"/>
                </a:solidFill>
                <a:latin typeface="Geist"/>
                <a:ea typeface="Geist"/>
                <a:cs typeface="Geist"/>
              </a:defRPr>
            </a:pPr>
            <a:r>
              <a:rPr sz="1725" b="0">
                <a:solidFill>
                  <a:srgbClr val="45403A"/>
                </a:solidFill>
                <a:latin typeface="Geist"/>
                <a:ea typeface="Geist"/>
                <a:cs typeface="Geist"/>
              </a:rPr>
              <a:t>becomes a validated, frozen Spec and IR.</a:t>
            </a:r>
          </a:p>
        </p:txBody>
      </p:sp>
      <p:sp>
        <p:nvSpPr>
          <p:cNvPr id="9" name="">
            <a:extLst xmlns:a="http://schemas.openxmlformats.org/drawingml/2006/main">
              <a:ext uri="{FF2B5EF4-FFF2-40B4-BE49-F238E27FC236}">
                <a16:creationId xmlns:a16="http://schemas.microsoft.com/office/drawing/2014/main" id="{39974A50-785A-4B47-9E88-6ED82AB016EF}"/>
              </a:ext>
            </a:extLst>
          </p:cNvPr>
          <p:cNvSpPr>
            <a:spLocks xmlns:a="http://schemas.openxmlformats.org/drawingml/2006/main" noGrp="1"/>
          </p:cNvSpPr>
          <p:nvPr/>
        </p:nvSpPr>
        <p:spPr>
          <a:xfrm xmlns:a="http://schemas.openxmlformats.org/drawingml/2006/main">
            <a:off x="4394200" y="2352675"/>
            <a:ext cx="34036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A84416"/>
                </a:solidFill>
                <a:latin typeface="Geist Mono"/>
                <a:ea typeface="Geist Mono"/>
                <a:cs typeface="Geist Mono"/>
              </a:defRPr>
            </a:pPr>
            <a:r>
              <a:rPr sz="1200" b="0">
                <a:solidFill>
                  <a:srgbClr val="A84416"/>
                </a:solidFill>
                <a:latin typeface="Geist Mono"/>
                <a:ea typeface="Geist Mono"/>
                <a:cs typeface="Geist Mono"/>
              </a:rPr>
              <a:t>02</a:t>
            </a:r>
          </a:p>
        </p:txBody>
      </p:sp>
      <p:sp>
        <p:nvSpPr>
          <p:cNvPr id="10" name="">
            <a:extLst xmlns:a="http://schemas.openxmlformats.org/drawingml/2006/main">
              <a:ext uri="{FF2B5EF4-FFF2-40B4-BE49-F238E27FC236}">
                <a16:creationId xmlns:a16="http://schemas.microsoft.com/office/drawing/2014/main" id="{E0974943-F5B6-45FB-A7B7-F21D99A02A85}"/>
              </a:ext>
            </a:extLst>
          </p:cNvPr>
          <p:cNvSpPr>
            <a:spLocks xmlns:a="http://schemas.openxmlformats.org/drawingml/2006/main" noGrp="1"/>
          </p:cNvSpPr>
          <p:nvPr/>
        </p:nvSpPr>
        <p:spPr>
          <a:xfrm xmlns:a="http://schemas.openxmlformats.org/drawingml/2006/main">
            <a:off x="4394200" y="2762250"/>
            <a:ext cx="3403600" cy="19050"/>
          </a:xfrm>
          <a:prstGeom xmlns:a="http://schemas.openxmlformats.org/drawingml/2006/main" prst="rect">
            <a:avLst/>
          </a:prstGeom>
          <a:solidFill xmlns:a="http://schemas.openxmlformats.org/drawingml/2006/main">
            <a:srgbClr val="EAE4DB"/>
          </a:solidFill>
          <a:ln xmlns:a="http://schemas.openxmlformats.org/drawingml/2006/main" w="0">
            <a:noFill/>
          </a:ln>
        </p:spPr>
      </p:sp>
      <p:sp>
        <p:nvSpPr>
          <p:cNvPr id="11" name="">
            <a:extLst xmlns:a="http://schemas.openxmlformats.org/drawingml/2006/main">
              <a:ext uri="{FF2B5EF4-FFF2-40B4-BE49-F238E27FC236}">
                <a16:creationId xmlns:a16="http://schemas.microsoft.com/office/drawing/2014/main" id="{15B20CA1-28C2-4FD5-9F85-98978AD5A8FB}"/>
              </a:ext>
            </a:extLst>
          </p:cNvPr>
          <p:cNvSpPr>
            <a:spLocks xmlns:a="http://schemas.openxmlformats.org/drawingml/2006/main" noGrp="1"/>
          </p:cNvSpPr>
          <p:nvPr/>
        </p:nvSpPr>
        <p:spPr>
          <a:xfrm xmlns:a="http://schemas.openxmlformats.org/drawingml/2006/main">
            <a:off x="4394200" y="3019425"/>
            <a:ext cx="340360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1">
                <a:solidFill>
                  <a:srgbClr val="1A1815"/>
                </a:solidFill>
                <a:latin typeface="Geist"/>
                <a:ea typeface="Geist"/>
                <a:cs typeface="Geist"/>
              </a:defRPr>
            </a:pPr>
            <a:r>
              <a:rPr sz="2175" b="1">
                <a:solidFill>
                  <a:srgbClr val="1A1815"/>
                </a:solidFill>
                <a:latin typeface="Geist"/>
                <a:ea typeface="Geist"/>
                <a:cs typeface="Geist"/>
              </a:rPr>
              <a:t>Build</a:t>
            </a:r>
          </a:p>
        </p:txBody>
      </p:sp>
      <p:sp>
        <p:nvSpPr>
          <p:cNvPr id="12" name="">
            <a:extLst xmlns:a="http://schemas.openxmlformats.org/drawingml/2006/main">
              <a:ext uri="{FF2B5EF4-FFF2-40B4-BE49-F238E27FC236}">
                <a16:creationId xmlns:a16="http://schemas.microsoft.com/office/drawing/2014/main" id="{31671F39-6F19-4CC4-8F46-35FEFB2F50AC}"/>
              </a:ext>
            </a:extLst>
          </p:cNvPr>
          <p:cNvSpPr>
            <a:spLocks xmlns:a="http://schemas.openxmlformats.org/drawingml/2006/main" noGrp="1"/>
          </p:cNvSpPr>
          <p:nvPr/>
        </p:nvSpPr>
        <p:spPr>
          <a:xfrm xmlns:a="http://schemas.openxmlformats.org/drawingml/2006/main">
            <a:off x="4394200" y="3876675"/>
            <a:ext cx="3403600" cy="1238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725" b="0">
                <a:solidFill>
                  <a:srgbClr val="45403A"/>
                </a:solidFill>
                <a:latin typeface="Geist"/>
                <a:ea typeface="Geist"/>
                <a:cs typeface="Geist"/>
              </a:defRPr>
            </a:pPr>
            <a:r>
              <a:rPr sz="1725" b="0">
                <a:solidFill>
                  <a:srgbClr val="45403A"/>
                </a:solidFill>
                <a:latin typeface="Geist"/>
                <a:ea typeface="Geist"/>
                <a:cs typeface="Geist"/>
              </a:rPr>
              <a:t>An exact build binds the</a:t>
            </a:r>
          </a:p>
          <a:p xmlns:a="http://schemas.openxmlformats.org/drawingml/2006/main">
            <a:pPr>
              <a:defRPr sz="1725" b="0">
                <a:solidFill>
                  <a:srgbClr val="45403A"/>
                </a:solidFill>
                <a:latin typeface="Geist"/>
                <a:ea typeface="Geist"/>
                <a:cs typeface="Geist"/>
              </a:defRPr>
            </a:pPr>
            <a:r>
              <a:rPr sz="1725" b="0">
                <a:solidFill>
                  <a:srgbClr val="45403A"/>
                </a:solidFill>
                <a:latin typeface="Geist"/>
                <a:ea typeface="Geist"/>
                <a:cs typeface="Geist"/>
              </a:rPr>
              <a:t>environment and declared assets.</a:t>
            </a:r>
          </a:p>
        </p:txBody>
      </p:sp>
      <p:sp>
        <p:nvSpPr>
          <p:cNvPr id="13" name="">
            <a:extLst xmlns:a="http://schemas.openxmlformats.org/drawingml/2006/main">
              <a:ext uri="{FF2B5EF4-FFF2-40B4-BE49-F238E27FC236}">
                <a16:creationId xmlns:a16="http://schemas.microsoft.com/office/drawing/2014/main" id="{1391C70B-3EAE-48F7-A60E-12A6BE95725D}"/>
              </a:ext>
            </a:extLst>
          </p:cNvPr>
          <p:cNvSpPr>
            <a:spLocks xmlns:a="http://schemas.openxmlformats.org/drawingml/2006/main" noGrp="1"/>
          </p:cNvSpPr>
          <p:nvPr/>
        </p:nvSpPr>
        <p:spPr>
          <a:xfrm xmlns:a="http://schemas.openxmlformats.org/drawingml/2006/main">
            <a:off x="8102600" y="2352675"/>
            <a:ext cx="34036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A84416"/>
                </a:solidFill>
                <a:latin typeface="Geist Mono"/>
                <a:ea typeface="Geist Mono"/>
                <a:cs typeface="Geist Mono"/>
              </a:defRPr>
            </a:pPr>
            <a:r>
              <a:rPr sz="1200" b="0">
                <a:solidFill>
                  <a:srgbClr val="A84416"/>
                </a:solidFill>
                <a:latin typeface="Geist Mono"/>
                <a:ea typeface="Geist Mono"/>
                <a:cs typeface="Geist Mono"/>
              </a:rPr>
              <a:t>03</a:t>
            </a:r>
          </a:p>
        </p:txBody>
      </p:sp>
      <p:sp>
        <p:nvSpPr>
          <p:cNvPr id="14" name="">
            <a:extLst xmlns:a="http://schemas.openxmlformats.org/drawingml/2006/main">
              <a:ext uri="{FF2B5EF4-FFF2-40B4-BE49-F238E27FC236}">
                <a16:creationId xmlns:a16="http://schemas.microsoft.com/office/drawing/2014/main" id="{A905945C-85AD-4382-B652-A23CA6EF7B2F}"/>
              </a:ext>
            </a:extLst>
          </p:cNvPr>
          <p:cNvSpPr>
            <a:spLocks xmlns:a="http://schemas.openxmlformats.org/drawingml/2006/main" noGrp="1"/>
          </p:cNvSpPr>
          <p:nvPr/>
        </p:nvSpPr>
        <p:spPr>
          <a:xfrm xmlns:a="http://schemas.openxmlformats.org/drawingml/2006/main">
            <a:off x="8102600" y="2762250"/>
            <a:ext cx="3403600" cy="19050"/>
          </a:xfrm>
          <a:prstGeom xmlns:a="http://schemas.openxmlformats.org/drawingml/2006/main" prst="rect">
            <a:avLst/>
          </a:prstGeom>
          <a:solidFill xmlns:a="http://schemas.openxmlformats.org/drawingml/2006/main">
            <a:srgbClr val="EAE4DB"/>
          </a:solidFill>
          <a:ln xmlns:a="http://schemas.openxmlformats.org/drawingml/2006/main" w="0">
            <a:noFill/>
          </a:ln>
        </p:spPr>
      </p:sp>
      <p:sp>
        <p:nvSpPr>
          <p:cNvPr id="15" name="">
            <a:extLst xmlns:a="http://schemas.openxmlformats.org/drawingml/2006/main">
              <a:ext uri="{FF2B5EF4-FFF2-40B4-BE49-F238E27FC236}">
                <a16:creationId xmlns:a16="http://schemas.microsoft.com/office/drawing/2014/main" id="{00023087-09B6-454B-AB26-058644B89789}"/>
              </a:ext>
            </a:extLst>
          </p:cNvPr>
          <p:cNvSpPr>
            <a:spLocks xmlns:a="http://schemas.openxmlformats.org/drawingml/2006/main" noGrp="1"/>
          </p:cNvSpPr>
          <p:nvPr/>
        </p:nvSpPr>
        <p:spPr>
          <a:xfrm xmlns:a="http://schemas.openxmlformats.org/drawingml/2006/main">
            <a:off x="8102600" y="3019425"/>
            <a:ext cx="340360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1">
                <a:solidFill>
                  <a:srgbClr val="1A1815"/>
                </a:solidFill>
                <a:latin typeface="Geist"/>
                <a:ea typeface="Geist"/>
                <a:cs typeface="Geist"/>
              </a:defRPr>
            </a:pPr>
            <a:r>
              <a:rPr sz="2175" b="1">
                <a:solidFill>
                  <a:srgbClr val="1A1815"/>
                </a:solidFill>
                <a:latin typeface="Geist"/>
                <a:ea typeface="Geist"/>
                <a:cs typeface="Geist"/>
              </a:rPr>
              <a:t>Native execution</a:t>
            </a:r>
          </a:p>
        </p:txBody>
      </p:sp>
      <p:sp>
        <p:nvSpPr>
          <p:cNvPr id="16" name="">
            <a:extLst xmlns:a="http://schemas.openxmlformats.org/drawingml/2006/main">
              <a:ext uri="{FF2B5EF4-FFF2-40B4-BE49-F238E27FC236}">
                <a16:creationId xmlns:a16="http://schemas.microsoft.com/office/drawing/2014/main" id="{D2DC3638-9A0D-4A3C-B46C-DF7977A90EA6}"/>
              </a:ext>
            </a:extLst>
          </p:cNvPr>
          <p:cNvSpPr>
            <a:spLocks xmlns:a="http://schemas.openxmlformats.org/drawingml/2006/main" noGrp="1"/>
          </p:cNvSpPr>
          <p:nvPr/>
        </p:nvSpPr>
        <p:spPr>
          <a:xfrm xmlns:a="http://schemas.openxmlformats.org/drawingml/2006/main">
            <a:off x="8102600" y="3876675"/>
            <a:ext cx="3403600" cy="1238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725" b="0">
                <a:solidFill>
                  <a:srgbClr val="45403A"/>
                </a:solidFill>
                <a:latin typeface="Geist"/>
                <a:ea typeface="Geist"/>
                <a:cs typeface="Geist"/>
              </a:defRPr>
            </a:pPr>
            <a:r>
              <a:rPr sz="1725" b="0">
                <a:solidFill>
                  <a:srgbClr val="45403A"/>
                </a:solidFill>
                <a:latin typeface="Geist"/>
                <a:ea typeface="Geist"/>
                <a:cs typeface="Geist"/>
              </a:rPr>
              <a:t>Tasks run under the admitted</a:t>
            </a:r>
          </a:p>
          <a:p xmlns:a="http://schemas.openxmlformats.org/drawingml/2006/main">
            <a:pPr>
              <a:defRPr sz="1725" b="0">
                <a:solidFill>
                  <a:srgbClr val="45403A"/>
                </a:solidFill>
                <a:latin typeface="Geist"/>
                <a:ea typeface="Geist"/>
                <a:cs typeface="Geist"/>
              </a:defRPr>
            </a:pPr>
            <a:r>
              <a:rPr sz="1725" b="0">
                <a:solidFill>
                  <a:srgbClr val="45403A"/>
                </a:solidFill>
                <a:latin typeface="Geist"/>
                <a:ea typeface="Geist"/>
                <a:cs typeface="Geist"/>
              </a:rPr>
              <a:t>runner, evaluator and conditions.</a:t>
            </a:r>
          </a:p>
        </p:txBody>
      </p:sp>
      <p:sp>
        <p:nvSpPr>
          <p:cNvPr id="17" name="">
            <a:extLst xmlns:a="http://schemas.openxmlformats.org/drawingml/2006/main">
              <a:ext uri="{FF2B5EF4-FFF2-40B4-BE49-F238E27FC236}">
                <a16:creationId xmlns:a16="http://schemas.microsoft.com/office/drawing/2014/main" id="{8249CAED-562F-4A48-8ABB-FEEB31B5BE34}"/>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Observer receipts need explicit translation and native admission before this protocol can use them.</a:t>
            </a:r>
          </a:p>
        </p:txBody>
      </p:sp>
      <p:sp>
        <p:nvSpPr>
          <p:cNvPr id="18" name="">
            <a:extLst xmlns:a="http://schemas.openxmlformats.org/drawingml/2006/main">
              <a:ext uri="{FF2B5EF4-FFF2-40B4-BE49-F238E27FC236}">
                <a16:creationId xmlns:a16="http://schemas.microsoft.com/office/drawing/2014/main" id="{640DCFA3-E1B2-4A24-9964-90BC4B460ED5}"/>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17</a:t>
            </a:r>
          </a:p>
        </p:txBody>
      </p:sp>
    </p:spTree>
    <p:extLst>
      <p:ext uri="{BB962C8B-B14F-4D97-AF65-F5344CB8AC3E}">
        <p14:creationId xmlns:p14="http://schemas.microsoft.com/office/powerpoint/2010/main" val="197024948"/>
      </p:ext>
    </p:extLst>
  </p:cSld>
</p:sld>
</file>

<file path=ppt/slides/slide18.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86a6f655c8264a77"/>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0081FF1C-5FF4-4A21-AE48-42A8419B7344}"/>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0A9FEA87-4536-4675-B59A-B2ED02F4083C}"/>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Technical architecture</a:t>
            </a:r>
          </a:p>
        </p:txBody>
      </p:sp>
      <p:sp>
        <p:nvSpPr>
          <p:cNvPr id="4" name="">
            <a:extLst xmlns:a="http://schemas.openxmlformats.org/drawingml/2006/main">
              <a:ext uri="{FF2B5EF4-FFF2-40B4-BE49-F238E27FC236}">
                <a16:creationId xmlns:a16="http://schemas.microsoft.com/office/drawing/2014/main" id="{CF7C6D5C-787B-4409-800B-052C34C12B7D}"/>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225" b="0">
                <a:solidFill>
                  <a:srgbClr val="1A1815"/>
                </a:solidFill>
                <a:latin typeface="Fraunces"/>
                <a:ea typeface="Fraunces"/>
                <a:cs typeface="Fraunces"/>
              </a:defRPr>
            </a:pPr>
            <a:r>
              <a:rPr sz="3225" b="0">
                <a:solidFill>
                  <a:srgbClr val="1A1815"/>
                </a:solidFill>
                <a:latin typeface="Fraunces"/>
                <a:ea typeface="Fraunces"/>
                <a:cs typeface="Fraunces"/>
              </a:rPr>
              <a:t>Evaluation preserves the denominator and its exclusions</a:t>
            </a:r>
          </a:p>
        </p:txBody>
      </p:sp>
      <p:graphicFrame>
        <p:nvGraphicFramePr>
          <p:cNvPr id="12" name=""/>
          <p:cNvGraphicFramePr/>
          <p:nvPr/>
        </p:nvGraphicFramePr>
        <p:xfrm>
          <a:off xmlns:a="http://schemas.openxmlformats.org/drawingml/2006/main" x="685800" y="2352675"/>
          <a:ext xmlns:a="http://schemas.openxmlformats.org/drawingml/2006/main" cx="10820400" cy="3619500"/>
        </p:xfrm>
        <a:graphic xmlns:a="http://schemas.openxmlformats.org/drawingml/2006/main">
          <a:graphicData uri="http://schemas.openxmlformats.org/drawingml/2006/table">
            <a:tbl>
              <a:tblPr/>
              <a:tblGrid>
                <a:gridCol w="3190875"/>
                <a:gridCol w="7629525"/>
              </a:tblGrid>
              <a:tr h="603250">
                <a:tc>
                  <a:txBody>
                    <a:bodyPr lIns="95250" tIns="133350" rIns="171450" bIns="133350">
                      <a:noAutofit/>
                    </a:bodyPr>
                    <a:lstStyle/>
                    <a:p>
                      <a:r>
                        <a:rPr sz="1500" b="1">
                          <a:solidFill>
                            <a:srgbClr val="1A1815"/>
                          </a:solidFill>
                          <a:latin typeface="Geist"/>
                          <a:ea typeface="Geist"/>
                          <a:cs typeface="Geist"/>
                        </a:rPr>
                        <a:t>Binding</a:t>
                      </a:r>
                    </a:p>
                  </a:txBody>
                  <a:tcPr marL="91440" marR="91440" marT="45720" marB="45720" anchor="ctr">
                    <a:lnL w="7620">
                      <a:solidFill>
                        <a:srgbClr val="EAE4DB"/>
                      </a:solidFill>
                    </a:lnL>
                    <a:lnR w="7620">
                      <a:solidFill>
                        <a:srgbClr val="EAE4DB"/>
                      </a:solidFill>
                    </a:lnR>
                    <a:lnT w="7620">
                      <a:solidFill>
                        <a:srgbClr val="EAE4DB"/>
                      </a:solidFill>
                    </a:lnT>
                    <a:lnB w="7620">
                      <a:solidFill>
                        <a:srgbClr val="EAE4DB"/>
                      </a:solidFill>
                    </a:lnB>
                    <a:solidFill>
                      <a:srgbClr val="FAF8F5"/>
                    </a:solidFill>
                  </a:tcPr>
                </a:tc>
                <a:tc>
                  <a:txBody>
                    <a:bodyPr lIns="95250" tIns="133350" rIns="171450" bIns="133350">
                      <a:noAutofit/>
                    </a:bodyPr>
                    <a:lstStyle/>
                    <a:p>
                      <a:r>
                        <a:rPr sz="1500" b="1">
                          <a:solidFill>
                            <a:srgbClr val="1A1815"/>
                          </a:solidFill>
                          <a:latin typeface="Geist"/>
                          <a:ea typeface="Geist"/>
                          <a:cs typeface="Geist"/>
                        </a:rPr>
                        <a:t>Why it matters</a:t>
                      </a:r>
                    </a:p>
                  </a:txBody>
                  <a:tcPr marL="91440" marR="91440" marT="45720" marB="45720" anchor="ctr">
                    <a:lnR w="7620">
                      <a:solidFill>
                        <a:srgbClr val="EAE4DB"/>
                      </a:solidFill>
                    </a:lnR>
                    <a:lnT w="7620">
                      <a:solidFill>
                        <a:srgbClr val="EAE4DB"/>
                      </a:solidFill>
                    </a:lnT>
                    <a:lnB w="7620">
                      <a:solidFill>
                        <a:srgbClr val="EAE4DB"/>
                      </a:solidFill>
                    </a:lnB>
                    <a:solidFill>
                      <a:srgbClr val="FAF8F5"/>
                    </a:solidFill>
                  </a:tcPr>
                </a:tc>
              </a:tr>
              <a:tr h="603250">
                <a:tc>
                  <a:txBody>
                    <a:bodyPr lIns="95250" tIns="133350" rIns="171450" bIns="133350">
                      <a:noAutofit/>
                    </a:bodyPr>
                    <a:lstStyle/>
                    <a:p>
                      <a:r>
                        <a:rPr sz="1650" b="0">
                          <a:solidFill>
                            <a:srgbClr val="45403A"/>
                          </a:solidFill>
                          <a:latin typeface="Geist"/>
                          <a:ea typeface="Geist"/>
                          <a:cs typeface="Geist"/>
                        </a:rPr>
                        <a:t>Task and environment</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The test case and executable environment have exact identities</a:t>
                      </a:r>
                    </a:p>
                  </a:txBody>
                  <a:tcPr marL="91440" marR="91440" marT="45720" marB="45720" anchor="ctr">
                    <a:lnR w="7620">
                      <a:solidFill>
                        <a:srgbClr val="EAE4DB"/>
                      </a:solidFill>
                    </a:lnR>
                    <a:lnB w="7620">
                      <a:solidFill>
                        <a:srgbClr val="EAE4DB"/>
                      </a:solidFill>
                    </a:lnB>
                    <a:solidFill>
                      <a:srgbClr val="FAF8F5"/>
                    </a:solidFill>
                  </a:tcPr>
                </a:tc>
              </a:tr>
              <a:tr h="603250">
                <a:tc>
                  <a:txBody>
                    <a:bodyPr lIns="95250" tIns="133350" rIns="171450" bIns="133350">
                      <a:noAutofit/>
                    </a:bodyPr>
                    <a:lstStyle/>
                    <a:p>
                      <a:r>
                        <a:rPr sz="1650" b="0">
                          <a:solidFill>
                            <a:srgbClr val="45403A"/>
                          </a:solidFill>
                          <a:latin typeface="Geist"/>
                          <a:ea typeface="Geist"/>
                          <a:cs typeface="Geist"/>
                        </a:rPr>
                        <a:t>Model and execution policy</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The system configuration and conditions stay comparable</a:t>
                      </a:r>
                    </a:p>
                  </a:txBody>
                  <a:tcPr marL="91440" marR="91440" marT="45720" marB="45720" anchor="ctr">
                    <a:lnR w="7620">
                      <a:solidFill>
                        <a:srgbClr val="EAE4DB"/>
                      </a:solidFill>
                    </a:lnR>
                    <a:lnB w="7620">
                      <a:solidFill>
                        <a:srgbClr val="EAE4DB"/>
                      </a:solidFill>
                    </a:lnB>
                    <a:solidFill>
                      <a:srgbClr val="FAF8F5"/>
                    </a:solidFill>
                  </a:tcPr>
                </a:tc>
              </a:tr>
              <a:tr h="603250">
                <a:tc>
                  <a:txBody>
                    <a:bodyPr lIns="95250" tIns="133350" rIns="171450" bIns="133350">
                      <a:noAutofit/>
                    </a:bodyPr>
                    <a:lstStyle/>
                    <a:p>
                      <a:r>
                        <a:rPr sz="1650" b="0">
                          <a:solidFill>
                            <a:srgbClr val="45403A"/>
                          </a:solidFill>
                          <a:latin typeface="Geist"/>
                          <a:ea typeface="Geist"/>
                          <a:cs typeface="Geist"/>
                        </a:rPr>
                        <a:t>Evaluator and sampling panel</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The measure and task/seed cells freeze before eligible runs</a:t>
                      </a:r>
                    </a:p>
                  </a:txBody>
                  <a:tcPr marL="91440" marR="91440" marT="45720" marB="45720" anchor="ctr">
                    <a:lnR w="7620">
                      <a:solidFill>
                        <a:srgbClr val="EAE4DB"/>
                      </a:solidFill>
                    </a:lnR>
                    <a:lnB w="7620">
                      <a:solidFill>
                        <a:srgbClr val="EAE4DB"/>
                      </a:solidFill>
                    </a:lnB>
                    <a:solidFill>
                      <a:srgbClr val="FAF8F5"/>
                    </a:solidFill>
                  </a:tcPr>
                </a:tc>
              </a:tr>
              <a:tr h="603250">
                <a:tc>
                  <a:txBody>
                    <a:bodyPr lIns="95250" tIns="133350" rIns="171450" bIns="133350">
                      <a:noAutofit/>
                    </a:bodyPr>
                    <a:lstStyle/>
                    <a:p>
                      <a:r>
                        <a:rPr sz="1650" b="0">
                          <a:solidFill>
                            <a:srgbClr val="45403A"/>
                          </a:solidFill>
                          <a:latin typeface="Geist"/>
                          <a:ea typeface="Geist"/>
                          <a:cs typeface="Geist"/>
                        </a:rPr>
                        <a:t>Run, Episode and Grade</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Comparison derives from persisted execution and grading</a:t>
                      </a:r>
                    </a:p>
                  </a:txBody>
                  <a:tcPr marL="91440" marR="91440" marT="45720" marB="45720" anchor="ctr">
                    <a:lnR w="7620">
                      <a:solidFill>
                        <a:srgbClr val="EAE4DB"/>
                      </a:solidFill>
                    </a:lnR>
                    <a:lnB w="7620">
                      <a:solidFill>
                        <a:srgbClr val="EAE4DB"/>
                      </a:solidFill>
                    </a:lnB>
                    <a:solidFill>
                      <a:srgbClr val="FAF8F5"/>
                    </a:solidFill>
                  </a:tcPr>
                </a:tc>
              </a:tr>
              <a:tr h="603250">
                <a:tc>
                  <a:txBody>
                    <a:bodyPr lIns="95250" tIns="133350" rIns="171450" bIns="133350">
                      <a:noAutofit/>
                    </a:bodyPr>
                    <a:lstStyle/>
                    <a:p>
                      <a:r>
                        <a:rPr sz="1650" b="0">
                          <a:solidFill>
                            <a:srgbClr val="45403A"/>
                          </a:solidFill>
                          <a:latin typeface="Geist"/>
                          <a:ea typeface="Geist"/>
                          <a:cs typeface="Geist"/>
                        </a:rPr>
                        <a:t>Exclusions and missing scores</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Infrastructure censors remain distinct from model failures</a:t>
                      </a:r>
                    </a:p>
                  </a:txBody>
                  <a:tcPr marL="91440" marR="91440" marT="45720" marB="45720" anchor="ctr">
                    <a:lnR w="7620">
                      <a:solidFill>
                        <a:srgbClr val="EAE4DB"/>
                      </a:solidFill>
                    </a:lnR>
                    <a:lnB w="7620">
                      <a:solidFill>
                        <a:srgbClr val="EAE4DB"/>
                      </a:solidFill>
                    </a:lnB>
                    <a:solidFill>
                      <a:srgbClr val="FAF8F5"/>
                    </a:solidFill>
                  </a:tcPr>
                </a:tc>
              </a:tr>
            </a:tbl>
          </a:graphicData>
        </a:graphic>
      </p:graphicFrame>
      <p:sp>
        <p:nvSpPr>
          <p:cNvPr id="6" name="">
            <a:extLst xmlns:a="http://schemas.openxmlformats.org/drawingml/2006/main">
              <a:ext uri="{FF2B5EF4-FFF2-40B4-BE49-F238E27FC236}">
                <a16:creationId xmlns:a16="http://schemas.microsoft.com/office/drawing/2014/main" id="{099ABB3E-652F-4837-B50A-F86FAA42E576}"/>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A single workflow demonstration does not establish evaluator calibration or model quality.</a:t>
            </a:r>
          </a:p>
        </p:txBody>
      </p:sp>
      <p:sp>
        <p:nvSpPr>
          <p:cNvPr id="7" name="">
            <a:extLst xmlns:a="http://schemas.openxmlformats.org/drawingml/2006/main">
              <a:ext uri="{FF2B5EF4-FFF2-40B4-BE49-F238E27FC236}">
                <a16:creationId xmlns:a16="http://schemas.microsoft.com/office/drawing/2014/main" id="{0FFAAFF9-7067-4A54-A3B3-2A1AEDD322A5}"/>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18</a:t>
            </a:r>
          </a:p>
        </p:txBody>
      </p:sp>
    </p:spTree>
    <p:extLst>
      <p:ext uri="{BB962C8B-B14F-4D97-AF65-F5344CB8AC3E}">
        <p14:creationId xmlns:p14="http://schemas.microsoft.com/office/powerpoint/2010/main" val="2013753160"/>
      </p:ext>
    </p:extLst>
  </p:cSld>
</p:sld>
</file>

<file path=ppt/slides/slide19.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1f846a6db14f4b84"/>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AA96589A-CA16-4A15-95AF-BFB72297303B}"/>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8364D193-C888-4DCC-BA6F-85D284FACDB1}"/>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Technical architecture</a:t>
            </a:r>
          </a:p>
        </p:txBody>
      </p:sp>
      <p:sp>
        <p:nvSpPr>
          <p:cNvPr id="4" name="">
            <a:extLst xmlns:a="http://schemas.openxmlformats.org/drawingml/2006/main">
              <a:ext uri="{FF2B5EF4-FFF2-40B4-BE49-F238E27FC236}">
                <a16:creationId xmlns:a16="http://schemas.microsoft.com/office/drawing/2014/main" id="{7651124E-D80D-4D6F-BB2F-3953C90536FB}"/>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225" b="0">
                <a:solidFill>
                  <a:srgbClr val="1A1815"/>
                </a:solidFill>
                <a:latin typeface="Fraunces"/>
                <a:ea typeface="Fraunces"/>
                <a:cs typeface="Fraunces"/>
              </a:defRPr>
            </a:pPr>
            <a:r>
              <a:rPr sz="3225" b="0">
                <a:solidFill>
                  <a:srgbClr val="1A1815"/>
                </a:solidFill>
                <a:latin typeface="Fraunces"/>
                <a:ea typeface="Fraunces"/>
                <a:cs typeface="Fraunces"/>
              </a:rPr>
              <a:t>Four immutable families carry the policy lifecycle</a:t>
            </a:r>
          </a:p>
        </p:txBody>
      </p:sp>
      <p:graphicFrame>
        <p:nvGraphicFramePr>
          <p:cNvPr id="12" name=""/>
          <p:cNvGraphicFramePr/>
          <p:nvPr/>
        </p:nvGraphicFramePr>
        <p:xfrm>
          <a:off xmlns:a="http://schemas.openxmlformats.org/drawingml/2006/main" x="685800" y="2362200"/>
          <a:ext xmlns:a="http://schemas.openxmlformats.org/drawingml/2006/main" cx="10820400" cy="3448050"/>
        </p:xfrm>
        <a:graphic xmlns:a="http://schemas.openxmlformats.org/drawingml/2006/main">
          <a:graphicData uri="http://schemas.openxmlformats.org/drawingml/2006/table">
            <a:tbl>
              <a:tblPr/>
              <a:tblGrid>
                <a:gridCol w="3848100"/>
                <a:gridCol w="6972300"/>
              </a:tblGrid>
              <a:tr h="689610">
                <a:tc>
                  <a:txBody>
                    <a:bodyPr lIns="95250" tIns="133350" rIns="171450" bIns="133350">
                      <a:noAutofit/>
                    </a:bodyPr>
                    <a:lstStyle/>
                    <a:p>
                      <a:r>
                        <a:rPr sz="1500" b="1">
                          <a:solidFill>
                            <a:srgbClr val="1A1815"/>
                          </a:solidFill>
                          <a:latin typeface="Geist"/>
                          <a:ea typeface="Geist"/>
                          <a:cs typeface="Geist"/>
                        </a:rPr>
                        <a:t>Family</a:t>
                      </a:r>
                    </a:p>
                  </a:txBody>
                  <a:tcPr marL="91440" marR="91440" marT="45720" marB="45720" anchor="ctr">
                    <a:lnL w="7620">
                      <a:solidFill>
                        <a:srgbClr val="EAE4DB"/>
                      </a:solidFill>
                    </a:lnL>
                    <a:lnR w="7620">
                      <a:solidFill>
                        <a:srgbClr val="EAE4DB"/>
                      </a:solidFill>
                    </a:lnR>
                    <a:lnT w="7620">
                      <a:solidFill>
                        <a:srgbClr val="EAE4DB"/>
                      </a:solidFill>
                    </a:lnT>
                    <a:lnB w="7620">
                      <a:solidFill>
                        <a:srgbClr val="EAE4DB"/>
                      </a:solidFill>
                    </a:lnB>
                    <a:solidFill>
                      <a:srgbClr val="FAF8F5"/>
                    </a:solidFill>
                  </a:tcPr>
                </a:tc>
                <a:tc>
                  <a:txBody>
                    <a:bodyPr lIns="95250" tIns="133350" rIns="171450" bIns="133350">
                      <a:noAutofit/>
                    </a:bodyPr>
                    <a:lstStyle/>
                    <a:p>
                      <a:r>
                        <a:rPr sz="1500" b="1">
                          <a:solidFill>
                            <a:srgbClr val="1A1815"/>
                          </a:solidFill>
                          <a:latin typeface="Geist"/>
                          <a:ea typeface="Geist"/>
                          <a:cs typeface="Geist"/>
                        </a:rPr>
                        <a:t>Admission derives from</a:t>
                      </a:r>
                    </a:p>
                  </a:txBody>
                  <a:tcPr marL="91440" marR="91440" marT="45720" marB="45720" anchor="ctr">
                    <a:lnR w="7620">
                      <a:solidFill>
                        <a:srgbClr val="EAE4DB"/>
                      </a:solidFill>
                    </a:lnR>
                    <a:lnT w="7620">
                      <a:solidFill>
                        <a:srgbClr val="EAE4DB"/>
                      </a:solidFill>
                    </a:lnT>
                    <a:lnB w="7620">
                      <a:solidFill>
                        <a:srgbClr val="EAE4DB"/>
                      </a:solidFill>
                    </a:lnB>
                    <a:solidFill>
                      <a:srgbClr val="FAF8F5"/>
                    </a:solidFill>
                  </a:tcPr>
                </a:tc>
              </a:tr>
              <a:tr h="689610">
                <a:tc>
                  <a:txBody>
                    <a:bodyPr lIns="95250" tIns="133350" rIns="171450" bIns="133350">
                      <a:noAutofit/>
                    </a:bodyPr>
                    <a:lstStyle/>
                    <a:p>
                      <a:r>
                        <a:rPr sz="1650" b="0">
                          <a:solidFill>
                            <a:srgbClr val="45403A"/>
                          </a:solidFill>
                          <a:latin typeface="Geist"/>
                          <a:ea typeface="Geist"/>
                          <a:cs typeface="Geist"/>
                        </a:rPr>
                        <a:t>assessment-contracts</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Pre-frozen tasks, environments, conditions and methods</a:t>
                      </a:r>
                    </a:p>
                  </a:txBody>
                  <a:tcPr marL="91440" marR="91440" marT="45720" marB="45720" anchor="ctr">
                    <a:lnR w="7620">
                      <a:solidFill>
                        <a:srgbClr val="EAE4DB"/>
                      </a:solidFill>
                    </a:lnR>
                    <a:lnB w="7620">
                      <a:solidFill>
                        <a:srgbClr val="EAE4DB"/>
                      </a:solidFill>
                    </a:lnB>
                    <a:solidFill>
                      <a:srgbClr val="FAF8F5"/>
                    </a:solidFill>
                  </a:tcPr>
                </a:tc>
              </a:tr>
              <a:tr h="689610">
                <a:tc>
                  <a:txBody>
                    <a:bodyPr lIns="95250" tIns="133350" rIns="171450" bIns="133350">
                      <a:noAutofit/>
                    </a:bodyPr>
                    <a:lstStyle/>
                    <a:p>
                      <a:r>
                        <a:rPr sz="1650" b="0">
                          <a:solidFill>
                            <a:srgbClr val="45403A"/>
                          </a:solidFill>
                          <a:latin typeface="Geist"/>
                          <a:ea typeface="Geist"/>
                          <a:cs typeface="Geist"/>
                        </a:rPr>
                        <a:t>release-comparisons</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Eligible paired native runs and recomputed result counts</a:t>
                      </a:r>
                    </a:p>
                  </a:txBody>
                  <a:tcPr marL="91440" marR="91440" marT="45720" marB="45720" anchor="ctr">
                    <a:lnR w="7620">
                      <a:solidFill>
                        <a:srgbClr val="EAE4DB"/>
                      </a:solidFill>
                    </a:lnR>
                    <a:lnB w="7620">
                      <a:solidFill>
                        <a:srgbClr val="EAE4DB"/>
                      </a:solidFill>
                    </a:lnB>
                    <a:solidFill>
                      <a:srgbClr val="FAF8F5"/>
                    </a:solidFill>
                  </a:tcPr>
                </a:tc>
              </a:tr>
              <a:tr h="689610">
                <a:tc>
                  <a:txBody>
                    <a:bodyPr lIns="95250" tIns="133350" rIns="171450" bIns="133350">
                      <a:noAutofit/>
                    </a:bodyPr>
                    <a:lstStyle/>
                    <a:p>
                      <a:r>
                        <a:rPr sz="1650" b="0">
                          <a:solidFill>
                            <a:srgbClr val="45403A"/>
                          </a:solidFill>
                          <a:latin typeface="Geist"/>
                          <a:ea typeface="Geist"/>
                          <a:cs typeface="Geist"/>
                        </a:rPr>
                        <a:t>technical-evidence-packages</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Current dependency graph, assets, decisions and signatures</a:t>
                      </a:r>
                    </a:p>
                  </a:txBody>
                  <a:tcPr marL="91440" marR="91440" marT="45720" marB="45720" anchor="ctr">
                    <a:lnR w="7620">
                      <a:solidFill>
                        <a:srgbClr val="EAE4DB"/>
                      </a:solidFill>
                    </a:lnR>
                    <a:lnB w="7620">
                      <a:solidFill>
                        <a:srgbClr val="EAE4DB"/>
                      </a:solidFill>
                    </a:lnB>
                    <a:solidFill>
                      <a:srgbClr val="FAF8F5"/>
                    </a:solidFill>
                  </a:tcPr>
                </a:tc>
              </a:tr>
              <a:tr h="689610">
                <a:tc>
                  <a:txBody>
                    <a:bodyPr lIns="95250" tIns="133350" rIns="171450" bIns="133350">
                      <a:noAutofit/>
                    </a:bodyPr>
                    <a:lstStyle/>
                    <a:p>
                      <a:r>
                        <a:rPr sz="1650" b="0">
                          <a:solidFill>
                            <a:srgbClr val="45403A"/>
                          </a:solidFill>
                          <a:latin typeface="Geist"/>
                          <a:ea typeface="Geist"/>
                          <a:cs typeface="Geist"/>
                        </a:rPr>
                        <a:t>remediation-corpora</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Native failures, item review, scoped rights and disjoint splits</a:t>
                      </a:r>
                    </a:p>
                  </a:txBody>
                  <a:tcPr marL="91440" marR="91440" marT="45720" marB="45720" anchor="ctr">
                    <a:lnR w="7620">
                      <a:solidFill>
                        <a:srgbClr val="EAE4DB"/>
                      </a:solidFill>
                    </a:lnR>
                    <a:lnB w="7620">
                      <a:solidFill>
                        <a:srgbClr val="EAE4DB"/>
                      </a:solidFill>
                    </a:lnB>
                    <a:solidFill>
                      <a:srgbClr val="FAF8F5"/>
                    </a:solidFill>
                  </a:tcPr>
                </a:tc>
              </a:tr>
            </a:tbl>
          </a:graphicData>
        </a:graphic>
      </p:graphicFrame>
      <p:sp>
        <p:nvSpPr>
          <p:cNvPr id="6" name="">
            <a:extLst xmlns:a="http://schemas.openxmlformats.org/drawingml/2006/main">
              <a:ext uri="{FF2B5EF4-FFF2-40B4-BE49-F238E27FC236}">
                <a16:creationId xmlns:a16="http://schemas.microsoft.com/office/drawing/2014/main" id="{8091E92E-50E8-4345-9F79-5EB3F6DE9C18}"/>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Primary writes require exact independent human decisions and current dependency closure.</a:t>
            </a:r>
          </a:p>
        </p:txBody>
      </p:sp>
      <p:sp>
        <p:nvSpPr>
          <p:cNvPr id="7" name="">
            <a:extLst xmlns:a="http://schemas.openxmlformats.org/drawingml/2006/main">
              <a:ext uri="{FF2B5EF4-FFF2-40B4-BE49-F238E27FC236}">
                <a16:creationId xmlns:a16="http://schemas.microsoft.com/office/drawing/2014/main" id="{29212D14-24B2-408C-93A7-83A4F2FC6B5D}"/>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19</a:t>
            </a:r>
          </a:p>
        </p:txBody>
      </p:sp>
    </p:spTree>
    <p:extLst>
      <p:ext uri="{BB962C8B-B14F-4D97-AF65-F5344CB8AC3E}">
        <p14:creationId xmlns:p14="http://schemas.microsoft.com/office/powerpoint/2010/main" val="744327615"/>
      </p:ext>
    </p:extLst>
  </p:cSld>
</p:sld>
</file>

<file path=ppt/slides/slide2.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12" name=""/>
          <p:cNvPicPr>
            <a:picLocks xmlns:a="http://schemas.openxmlformats.org/drawingml/2006/main" noChangeAspect="1"/>
          </p:cNvPicPr>
          <p:nvPr/>
        </p:nvPicPr>
        <p:blipFill>
          <a:blip xmlns:r="http://schemas.openxmlformats.org/officeDocument/2006/relationships" xmlns:a="http://schemas.openxmlformats.org/drawingml/2006/main" r:embed="Rfc00e6310a634309"/>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507FA4AB-D915-440D-AC19-10E1CB17A64D}"/>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7E64F408-80F4-4185-97C6-89CCB6C56803}"/>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Technical architecture</a:t>
            </a:r>
          </a:p>
        </p:txBody>
      </p:sp>
      <p:sp>
        <p:nvSpPr>
          <p:cNvPr id="4" name="">
            <a:extLst xmlns:a="http://schemas.openxmlformats.org/drawingml/2006/main">
              <a:ext uri="{FF2B5EF4-FFF2-40B4-BE49-F238E27FC236}">
                <a16:creationId xmlns:a16="http://schemas.microsoft.com/office/drawing/2014/main" id="{7DE787B1-9B39-4B65-882D-06B5F197BA32}"/>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225" b="0">
                <a:solidFill>
                  <a:srgbClr val="1A1815"/>
                </a:solidFill>
                <a:latin typeface="Fraunces"/>
                <a:ea typeface="Fraunces"/>
                <a:cs typeface="Fraunces"/>
              </a:defRPr>
            </a:pPr>
            <a:r>
              <a:rPr sz="3225" b="0">
                <a:solidFill>
                  <a:srgbClr val="1A1815"/>
                </a:solidFill>
                <a:latin typeface="Fraunces"/>
                <a:ea typeface="Fraunces"/>
                <a:cs typeface="Fraunces"/>
              </a:rPr>
              <a:t>Two execution paths share governance infrastructure</a:t>
            </a:r>
          </a:p>
        </p:txBody>
      </p:sp>
      <p:sp>
        <p:nvSpPr>
          <p:cNvPr id="5" name="">
            <a:extLst xmlns:a="http://schemas.openxmlformats.org/drawingml/2006/main">
              <a:ext uri="{FF2B5EF4-FFF2-40B4-BE49-F238E27FC236}">
                <a16:creationId xmlns:a16="http://schemas.microsoft.com/office/drawing/2014/main" id="{A9EED8FA-C18F-48FE-B66C-80C2B5AE4266}"/>
              </a:ext>
            </a:extLst>
          </p:cNvPr>
          <p:cNvSpPr>
            <a:spLocks xmlns:a="http://schemas.openxmlformats.org/drawingml/2006/main" noGrp="1"/>
          </p:cNvSpPr>
          <p:nvPr/>
        </p:nvSpPr>
        <p:spPr>
          <a:xfrm xmlns:a="http://schemas.openxmlformats.org/drawingml/2006/main">
            <a:off x="685800" y="2457450"/>
            <a:ext cx="4857750"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00" b="1">
                <a:solidFill>
                  <a:srgbClr val="1A1815"/>
                </a:solidFill>
                <a:latin typeface="Geist"/>
                <a:ea typeface="Geist"/>
                <a:cs typeface="Geist"/>
              </a:defRPr>
            </a:pPr>
            <a:r>
              <a:rPr sz="2100" b="1">
                <a:solidFill>
                  <a:srgbClr val="1A1815"/>
                </a:solidFill>
                <a:latin typeface="Geist"/>
                <a:ea typeface="Geist"/>
                <a:cs typeface="Geist"/>
              </a:rPr>
              <a:t>Observer workflow world</a:t>
            </a:r>
          </a:p>
        </p:txBody>
      </p:sp>
      <p:sp>
        <p:nvSpPr>
          <p:cNvPr id="6" name="">
            <a:extLst xmlns:a="http://schemas.openxmlformats.org/drawingml/2006/main">
              <a:ext uri="{FF2B5EF4-FFF2-40B4-BE49-F238E27FC236}">
                <a16:creationId xmlns:a16="http://schemas.microsoft.com/office/drawing/2014/main" id="{6A6BCFAB-B403-471F-9659-1880CB03555B}"/>
              </a:ext>
            </a:extLst>
          </p:cNvPr>
          <p:cNvSpPr>
            <a:spLocks xmlns:a="http://schemas.openxmlformats.org/drawingml/2006/main" noGrp="1"/>
          </p:cNvSpPr>
          <p:nvPr/>
        </p:nvSpPr>
        <p:spPr>
          <a:xfrm xmlns:a="http://schemas.openxmlformats.org/drawingml/2006/main">
            <a:off x="685800" y="3267075"/>
            <a:ext cx="4857750" cy="2228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950" b="0">
                <a:solidFill>
                  <a:srgbClr val="45403A"/>
                </a:solidFill>
                <a:latin typeface="Geist"/>
                <a:ea typeface="Geist"/>
                <a:cs typeface="Geist"/>
              </a:defRPr>
            </a:pPr>
            <a:r>
              <a:rPr sz="1950" b="0">
                <a:solidFill>
                  <a:srgbClr val="45403A"/>
                </a:solidFill>
                <a:latin typeface="Geist"/>
                <a:ea typeface="Geist"/>
                <a:cs typeface="Geist"/>
              </a:rPr>
              <a:t>Reviewed case</a:t>
            </a:r>
          </a:p>
          <a:p xmlns:a="http://schemas.openxmlformats.org/drawingml/2006/main">
            <a:pPr>
              <a:defRPr sz="1950" b="0">
                <a:solidFill>
                  <a:srgbClr val="45403A"/>
                </a:solidFill>
                <a:latin typeface="Geist"/>
                <a:ea typeface="Geist"/>
                <a:cs typeface="Geist"/>
              </a:defRPr>
            </a:pPr>
            <a:r>
              <a:rPr sz="1950" b="0">
                <a:solidFill>
                  <a:srgbClr val="45403A"/>
                </a:solidFill>
                <a:latin typeface="Geist"/>
                <a:ea typeface="Geist"/>
                <a:cs typeface="Geist"/>
              </a:rPr>
              <a:t>Owner-approved WorldPlan</a:t>
            </a:r>
          </a:p>
          <a:p xmlns:a="http://schemas.openxmlformats.org/drawingml/2006/main">
            <a:pPr>
              <a:defRPr sz="1950" b="0">
                <a:solidFill>
                  <a:srgbClr val="45403A"/>
                </a:solidFill>
                <a:latin typeface="Geist"/>
                <a:ea typeface="Geist"/>
                <a:cs typeface="Geist"/>
              </a:defRPr>
            </a:pPr>
            <a:r>
              <a:rPr sz="1950" b="0">
                <a:solidFill>
                  <a:srgbClr val="45403A"/>
                </a:solidFill>
                <a:latin typeface="Geist"/>
                <a:ea typeface="Geist"/>
                <a:cs typeface="Geist"/>
              </a:rPr>
              <a:t>Compiled EnterpriseTwinSpec</a:t>
            </a:r>
          </a:p>
          <a:p xmlns:a="http://schemas.openxmlformats.org/drawingml/2006/main">
            <a:pPr>
              <a:defRPr sz="1950" b="0">
                <a:solidFill>
                  <a:srgbClr val="45403A"/>
                </a:solidFill>
                <a:latin typeface="Geist"/>
                <a:ea typeface="Geist"/>
                <a:cs typeface="Geist"/>
              </a:defRPr>
            </a:pPr>
            <a:r>
              <a:rPr sz="1950" b="0">
                <a:solidFill>
                  <a:srgbClr val="45403A"/>
                </a:solidFill>
                <a:latin typeface="Geist"/>
                <a:ea typeface="Geist"/>
                <a:cs typeface="Geist"/>
              </a:rPr>
              <a:t>WorkflowWorld command receipts</a:t>
            </a:r>
          </a:p>
        </p:txBody>
      </p:sp>
      <p:sp>
        <p:nvSpPr>
          <p:cNvPr id="7" name="">
            <a:extLst xmlns:a="http://schemas.openxmlformats.org/drawingml/2006/main">
              <a:ext uri="{FF2B5EF4-FFF2-40B4-BE49-F238E27FC236}">
                <a16:creationId xmlns:a16="http://schemas.microsoft.com/office/drawing/2014/main" id="{9B10A8B3-ACE9-4954-A56B-405F645C8798}"/>
              </a:ext>
            </a:extLst>
          </p:cNvPr>
          <p:cNvSpPr>
            <a:spLocks xmlns:a="http://schemas.openxmlformats.org/drawingml/2006/main" noGrp="1"/>
          </p:cNvSpPr>
          <p:nvPr/>
        </p:nvSpPr>
        <p:spPr>
          <a:xfrm xmlns:a="http://schemas.openxmlformats.org/drawingml/2006/main">
            <a:off x="5962650" y="2457450"/>
            <a:ext cx="9525" cy="2924175"/>
          </a:xfrm>
          <a:prstGeom xmlns:a="http://schemas.openxmlformats.org/drawingml/2006/main" prst="rect">
            <a:avLst/>
          </a:prstGeom>
          <a:solidFill xmlns:a="http://schemas.openxmlformats.org/drawingml/2006/main">
            <a:srgbClr val="EAE4DB"/>
          </a:solidFill>
          <a:ln xmlns:a="http://schemas.openxmlformats.org/drawingml/2006/main" w="0">
            <a:noFill/>
          </a:ln>
        </p:spPr>
      </p:sp>
      <p:sp>
        <p:nvSpPr>
          <p:cNvPr id="8" name="">
            <a:extLst xmlns:a="http://schemas.openxmlformats.org/drawingml/2006/main">
              <a:ext uri="{FF2B5EF4-FFF2-40B4-BE49-F238E27FC236}">
                <a16:creationId xmlns:a16="http://schemas.microsoft.com/office/drawing/2014/main" id="{D114C821-FFB8-4369-81EB-3982C16B4AB6}"/>
              </a:ext>
            </a:extLst>
          </p:cNvPr>
          <p:cNvSpPr>
            <a:spLocks xmlns:a="http://schemas.openxmlformats.org/drawingml/2006/main" noGrp="1"/>
          </p:cNvSpPr>
          <p:nvPr/>
        </p:nvSpPr>
        <p:spPr>
          <a:xfrm xmlns:a="http://schemas.openxmlformats.org/drawingml/2006/main">
            <a:off x="6524625" y="2457450"/>
            <a:ext cx="4857750"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00" b="1">
                <a:solidFill>
                  <a:srgbClr val="1A1815"/>
                </a:solidFill>
                <a:latin typeface="Geist"/>
                <a:ea typeface="Geist"/>
                <a:cs typeface="Geist"/>
              </a:defRPr>
            </a:pPr>
            <a:r>
              <a:rPr sz="2100" b="1">
                <a:solidFill>
                  <a:srgbClr val="1A1815"/>
                </a:solidFill>
                <a:latin typeface="Geist"/>
                <a:ea typeface="Geist"/>
                <a:cs typeface="Geist"/>
              </a:rPr>
              <a:t>Native evaluation factory</a:t>
            </a:r>
          </a:p>
        </p:txBody>
      </p:sp>
      <p:sp>
        <p:nvSpPr>
          <p:cNvPr id="9" name="">
            <a:extLst xmlns:a="http://schemas.openxmlformats.org/drawingml/2006/main">
              <a:ext uri="{FF2B5EF4-FFF2-40B4-BE49-F238E27FC236}">
                <a16:creationId xmlns:a16="http://schemas.microsoft.com/office/drawing/2014/main" id="{98D1F350-E8EB-48F3-A184-F07C2963FBCA}"/>
              </a:ext>
            </a:extLst>
          </p:cNvPr>
          <p:cNvSpPr>
            <a:spLocks xmlns:a="http://schemas.openxmlformats.org/drawingml/2006/main" noGrp="1"/>
          </p:cNvSpPr>
          <p:nvPr/>
        </p:nvSpPr>
        <p:spPr>
          <a:xfrm xmlns:a="http://schemas.openxmlformats.org/drawingml/2006/main">
            <a:off x="6524625" y="3267075"/>
            <a:ext cx="4857750" cy="2228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950" b="0">
                <a:solidFill>
                  <a:srgbClr val="45403A"/>
                </a:solidFill>
                <a:latin typeface="Geist"/>
                <a:ea typeface="Geist"/>
                <a:cs typeface="Geist"/>
              </a:defRPr>
            </a:pPr>
            <a:r>
              <a:rPr sz="1950" b="0">
                <a:solidFill>
                  <a:srgbClr val="45403A"/>
                </a:solidFill>
                <a:latin typeface="Geist"/>
                <a:ea typeface="Geist"/>
                <a:cs typeface="Geist"/>
              </a:rPr>
              <a:t>Interview or structured Spec</a:t>
            </a:r>
          </a:p>
          <a:p xmlns:a="http://schemas.openxmlformats.org/drawingml/2006/main">
            <a:pPr>
              <a:defRPr sz="1950" b="0">
                <a:solidFill>
                  <a:srgbClr val="45403A"/>
                </a:solidFill>
                <a:latin typeface="Geist"/>
                <a:ea typeface="Geist"/>
                <a:cs typeface="Geist"/>
              </a:defRPr>
            </a:pPr>
            <a:r>
              <a:rPr sz="1950" b="0">
                <a:solidFill>
                  <a:srgbClr val="45403A"/>
                </a:solidFill>
                <a:latin typeface="Geist"/>
                <a:ea typeface="Geist"/>
                <a:cs typeface="Geist"/>
              </a:rPr>
              <a:t>IR and Build</a:t>
            </a:r>
          </a:p>
          <a:p xmlns:a="http://schemas.openxmlformats.org/drawingml/2006/main">
            <a:pPr>
              <a:defRPr sz="1950" b="0">
                <a:solidFill>
                  <a:srgbClr val="45403A"/>
                </a:solidFill>
                <a:latin typeface="Geist"/>
                <a:ea typeface="Geist"/>
                <a:cs typeface="Geist"/>
              </a:defRPr>
            </a:pPr>
            <a:r>
              <a:rPr sz="1950" b="0">
                <a:solidFill>
                  <a:srgbClr val="45403A"/>
                </a:solidFill>
                <a:latin typeface="Geist"/>
                <a:ea typeface="Geist"/>
                <a:cs typeface="Geist"/>
              </a:rPr>
              <a:t>Environment and TaskSpec</a:t>
            </a:r>
          </a:p>
          <a:p xmlns:a="http://schemas.openxmlformats.org/drawingml/2006/main">
            <a:pPr>
              <a:defRPr sz="1950" b="0">
                <a:solidFill>
                  <a:srgbClr val="45403A"/>
                </a:solidFill>
                <a:latin typeface="Geist"/>
                <a:ea typeface="Geist"/>
                <a:cs typeface="Geist"/>
              </a:defRPr>
            </a:pPr>
            <a:r>
              <a:rPr sz="1950" b="0">
                <a:solidFill>
                  <a:srgbClr val="45403A"/>
                </a:solidFill>
                <a:latin typeface="Geist"/>
                <a:ea typeface="Geist"/>
                <a:cs typeface="Geist"/>
              </a:rPr>
              <a:t>Run, Episode and Grade evidence</a:t>
            </a:r>
          </a:p>
        </p:txBody>
      </p:sp>
      <p:sp>
        <p:nvSpPr>
          <p:cNvPr id="10" name="">
            <a:extLst xmlns:a="http://schemas.openxmlformats.org/drawingml/2006/main">
              <a:ext uri="{FF2B5EF4-FFF2-40B4-BE49-F238E27FC236}">
                <a16:creationId xmlns:a16="http://schemas.microsoft.com/office/drawing/2014/main" id="{AF8733FF-A077-4D3D-BAAA-CF247F27FDC8}"/>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A downstream evidence contract must explicitly admit the inputs it consumes.</a:t>
            </a:r>
          </a:p>
        </p:txBody>
      </p:sp>
      <p:sp>
        <p:nvSpPr>
          <p:cNvPr id="11" name="">
            <a:extLst xmlns:a="http://schemas.openxmlformats.org/drawingml/2006/main">
              <a:ext uri="{FF2B5EF4-FFF2-40B4-BE49-F238E27FC236}">
                <a16:creationId xmlns:a16="http://schemas.microsoft.com/office/drawing/2014/main" id="{6DA5124B-0E29-47E2-9FC3-0B3A5CEE7894}"/>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02</a:t>
            </a:r>
          </a:p>
        </p:txBody>
      </p:sp>
    </p:spTree>
    <p:extLst>
      <p:ext uri="{BB962C8B-B14F-4D97-AF65-F5344CB8AC3E}">
        <p14:creationId xmlns:p14="http://schemas.microsoft.com/office/powerpoint/2010/main" val="779373039"/>
      </p:ext>
    </p:extLst>
  </p:cSld>
</p:sld>
</file>

<file path=ppt/slides/slide20.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12" name=""/>
          <p:cNvPicPr>
            <a:picLocks xmlns:a="http://schemas.openxmlformats.org/drawingml/2006/main" noChangeAspect="1"/>
          </p:cNvPicPr>
          <p:nvPr/>
        </p:nvPicPr>
        <p:blipFill>
          <a:blip xmlns:r="http://schemas.openxmlformats.org/officeDocument/2006/relationships" xmlns:a="http://schemas.openxmlformats.org/drawingml/2006/main" r:embed="R5e06b9f220e14631"/>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083606AA-DA7B-422D-B5F0-22F27163AC02}"/>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B6096D63-9126-4FB2-A00D-CF8C5D9CED8A}"/>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Technical architecture</a:t>
            </a:r>
          </a:p>
        </p:txBody>
      </p:sp>
      <p:sp>
        <p:nvSpPr>
          <p:cNvPr id="4" name="">
            <a:extLst xmlns:a="http://schemas.openxmlformats.org/drawingml/2006/main">
              <a:ext uri="{FF2B5EF4-FFF2-40B4-BE49-F238E27FC236}">
                <a16:creationId xmlns:a16="http://schemas.microsoft.com/office/drawing/2014/main" id="{6D25743E-FAC4-4656-A98B-DA343DB2894F}"/>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225" b="0">
                <a:solidFill>
                  <a:srgbClr val="1A1815"/>
                </a:solidFill>
                <a:latin typeface="Fraunces"/>
                <a:ea typeface="Fraunces"/>
                <a:cs typeface="Fraunces"/>
              </a:defRPr>
            </a:pPr>
            <a:r>
              <a:rPr sz="3225" b="0">
                <a:solidFill>
                  <a:srgbClr val="1A1815"/>
                </a:solidFill>
                <a:latin typeface="Fraunces"/>
                <a:ea typeface="Fraunces"/>
                <a:cs typeface="Fraunces"/>
              </a:rPr>
              <a:t>Comparison and package signatures bind the final body</a:t>
            </a:r>
          </a:p>
        </p:txBody>
      </p:sp>
      <p:sp>
        <p:nvSpPr>
          <p:cNvPr id="5" name="">
            <a:extLst xmlns:a="http://schemas.openxmlformats.org/drawingml/2006/main">
              <a:ext uri="{FF2B5EF4-FFF2-40B4-BE49-F238E27FC236}">
                <a16:creationId xmlns:a16="http://schemas.microsoft.com/office/drawing/2014/main" id="{876CE034-FC6C-4310-87FE-548D940F0037}"/>
              </a:ext>
            </a:extLst>
          </p:cNvPr>
          <p:cNvSpPr>
            <a:spLocks xmlns:a="http://schemas.openxmlformats.org/drawingml/2006/main" noGrp="1"/>
          </p:cNvSpPr>
          <p:nvPr/>
        </p:nvSpPr>
        <p:spPr>
          <a:xfrm xmlns:a="http://schemas.openxmlformats.org/drawingml/2006/main">
            <a:off x="685800" y="2457450"/>
            <a:ext cx="4857750"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00" b="1">
                <a:solidFill>
                  <a:srgbClr val="1A1815"/>
                </a:solidFill>
                <a:latin typeface="Geist"/>
                <a:ea typeface="Geist"/>
                <a:cs typeface="Geist"/>
              </a:defRPr>
            </a:pPr>
            <a:r>
              <a:rPr sz="2100" b="1">
                <a:solidFill>
                  <a:srgbClr val="1A1815"/>
                </a:solidFill>
                <a:latin typeface="Geist"/>
                <a:ea typeface="Geist"/>
                <a:cs typeface="Geist"/>
              </a:rPr>
              <a:t>Before issuance</a:t>
            </a:r>
          </a:p>
        </p:txBody>
      </p:sp>
      <p:sp>
        <p:nvSpPr>
          <p:cNvPr id="6" name="">
            <a:extLst xmlns:a="http://schemas.openxmlformats.org/drawingml/2006/main">
              <a:ext uri="{FF2B5EF4-FFF2-40B4-BE49-F238E27FC236}">
                <a16:creationId xmlns:a16="http://schemas.microsoft.com/office/drawing/2014/main" id="{D7A5C72F-9559-4853-A89B-FA0E80DB8C6E}"/>
              </a:ext>
            </a:extLst>
          </p:cNvPr>
          <p:cNvSpPr>
            <a:spLocks xmlns:a="http://schemas.openxmlformats.org/drawingml/2006/main" noGrp="1"/>
          </p:cNvSpPr>
          <p:nvPr/>
        </p:nvSpPr>
        <p:spPr>
          <a:xfrm xmlns:a="http://schemas.openxmlformats.org/drawingml/2006/main">
            <a:off x="685800" y="3267075"/>
            <a:ext cx="4857750" cy="2228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950" b="0">
                <a:solidFill>
                  <a:srgbClr val="45403A"/>
                </a:solidFill>
                <a:latin typeface="Geist"/>
                <a:ea typeface="Geist"/>
                <a:cs typeface="Geist"/>
              </a:defRPr>
            </a:pPr>
            <a:r>
              <a:rPr sz="1950" b="0">
                <a:solidFill>
                  <a:srgbClr val="45403A"/>
                </a:solidFill>
                <a:latin typeface="Geist"/>
                <a:ea typeface="Geist"/>
                <a:cs typeface="Geist"/>
              </a:rPr>
              <a:t>Rehash referenced assets.</a:t>
            </a:r>
          </a:p>
          <a:p xmlns:a="http://schemas.openxmlformats.org/drawingml/2006/main">
            <a:pPr>
              <a:defRPr sz="1950" b="0">
                <a:solidFill>
                  <a:srgbClr val="45403A"/>
                </a:solidFill>
                <a:latin typeface="Geist"/>
                <a:ea typeface="Geist"/>
                <a:cs typeface="Geist"/>
              </a:defRPr>
            </a:pPr>
            <a:r>
              <a:rPr sz="1950" b="0">
                <a:solidFill>
                  <a:srgbClr val="45403A"/>
                </a:solidFill>
                <a:latin typeface="Geist"/>
                <a:ea typeface="Geist"/>
                <a:cs typeface="Geist"/>
              </a:rPr>
              <a:t>Resolve current rights and approvals.</a:t>
            </a:r>
          </a:p>
          <a:p xmlns:a="http://schemas.openxmlformats.org/drawingml/2006/main">
            <a:pPr>
              <a:defRPr sz="1950" b="0">
                <a:solidFill>
                  <a:srgbClr val="45403A"/>
                </a:solidFill>
                <a:latin typeface="Geist"/>
                <a:ea typeface="Geist"/>
                <a:cs typeface="Geist"/>
              </a:defRPr>
            </a:pPr>
            <a:r>
              <a:rPr sz="1950" b="0">
                <a:solidFill>
                  <a:srgbClr val="45403A"/>
                </a:solidFill>
                <a:latin typeface="Geist"/>
                <a:ea typeface="Geist"/>
                <a:cs typeface="Geist"/>
              </a:rPr>
              <a:t>Bind actual human identities.</a:t>
            </a:r>
          </a:p>
          <a:p xmlns:a="http://schemas.openxmlformats.org/drawingml/2006/main">
            <a:pPr>
              <a:defRPr sz="1950" b="0">
                <a:solidFill>
                  <a:srgbClr val="45403A"/>
                </a:solidFill>
                <a:latin typeface="Geist"/>
                <a:ea typeface="Geist"/>
                <a:cs typeface="Geist"/>
              </a:defRPr>
            </a:pPr>
            <a:r>
              <a:rPr sz="1950" b="0">
                <a:solidFill>
                  <a:srgbClr val="45403A"/>
                </a:solidFill>
                <a:latin typeface="Geist"/>
                <a:ea typeface="Geist"/>
                <a:cs typeface="Geist"/>
              </a:rPr>
              <a:t>Sign the final immutable body.</a:t>
            </a:r>
          </a:p>
        </p:txBody>
      </p:sp>
      <p:sp>
        <p:nvSpPr>
          <p:cNvPr id="7" name="">
            <a:extLst xmlns:a="http://schemas.openxmlformats.org/drawingml/2006/main">
              <a:ext uri="{FF2B5EF4-FFF2-40B4-BE49-F238E27FC236}">
                <a16:creationId xmlns:a16="http://schemas.microsoft.com/office/drawing/2014/main" id="{89C5BECF-4B13-4219-853F-B77BF575C4CC}"/>
              </a:ext>
            </a:extLst>
          </p:cNvPr>
          <p:cNvSpPr>
            <a:spLocks xmlns:a="http://schemas.openxmlformats.org/drawingml/2006/main" noGrp="1"/>
          </p:cNvSpPr>
          <p:nvPr/>
        </p:nvSpPr>
        <p:spPr>
          <a:xfrm xmlns:a="http://schemas.openxmlformats.org/drawingml/2006/main">
            <a:off x="5962650" y="2457450"/>
            <a:ext cx="9525" cy="2924175"/>
          </a:xfrm>
          <a:prstGeom xmlns:a="http://schemas.openxmlformats.org/drawingml/2006/main" prst="rect">
            <a:avLst/>
          </a:prstGeom>
          <a:solidFill xmlns:a="http://schemas.openxmlformats.org/drawingml/2006/main">
            <a:srgbClr val="EAE4DB"/>
          </a:solidFill>
          <a:ln xmlns:a="http://schemas.openxmlformats.org/drawingml/2006/main" w="0">
            <a:noFill/>
          </a:ln>
        </p:spPr>
      </p:sp>
      <p:sp>
        <p:nvSpPr>
          <p:cNvPr id="8" name="">
            <a:extLst xmlns:a="http://schemas.openxmlformats.org/drawingml/2006/main">
              <a:ext uri="{FF2B5EF4-FFF2-40B4-BE49-F238E27FC236}">
                <a16:creationId xmlns:a16="http://schemas.microsoft.com/office/drawing/2014/main" id="{BCCB54C1-8890-4659-830E-B9D4F6A69E96}"/>
              </a:ext>
            </a:extLst>
          </p:cNvPr>
          <p:cNvSpPr>
            <a:spLocks xmlns:a="http://schemas.openxmlformats.org/drawingml/2006/main" noGrp="1"/>
          </p:cNvSpPr>
          <p:nvPr/>
        </p:nvSpPr>
        <p:spPr>
          <a:xfrm xmlns:a="http://schemas.openxmlformats.org/drawingml/2006/main">
            <a:off x="6524625" y="2457450"/>
            <a:ext cx="4857750"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00" b="1">
                <a:solidFill>
                  <a:srgbClr val="1A1815"/>
                </a:solidFill>
                <a:latin typeface="Geist"/>
                <a:ea typeface="Geist"/>
                <a:cs typeface="Geist"/>
              </a:defRPr>
            </a:pPr>
            <a:r>
              <a:rPr sz="2100" b="1">
                <a:solidFill>
                  <a:srgbClr val="1A1815"/>
                </a:solidFill>
                <a:latin typeface="Geist"/>
                <a:ea typeface="Geist"/>
                <a:cs typeface="Geist"/>
              </a:rPr>
              <a:t>At verification</a:t>
            </a:r>
          </a:p>
        </p:txBody>
      </p:sp>
      <p:sp>
        <p:nvSpPr>
          <p:cNvPr id="9" name="">
            <a:extLst xmlns:a="http://schemas.openxmlformats.org/drawingml/2006/main">
              <a:ext uri="{FF2B5EF4-FFF2-40B4-BE49-F238E27FC236}">
                <a16:creationId xmlns:a16="http://schemas.microsoft.com/office/drawing/2014/main" id="{315B29AE-2D16-4041-8FF4-FC419048E15E}"/>
              </a:ext>
            </a:extLst>
          </p:cNvPr>
          <p:cNvSpPr>
            <a:spLocks xmlns:a="http://schemas.openxmlformats.org/drawingml/2006/main" noGrp="1"/>
          </p:cNvSpPr>
          <p:nvPr/>
        </p:nvSpPr>
        <p:spPr>
          <a:xfrm xmlns:a="http://schemas.openxmlformats.org/drawingml/2006/main">
            <a:off x="6524625" y="3267075"/>
            <a:ext cx="4857750" cy="2228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950" b="0">
                <a:solidFill>
                  <a:srgbClr val="45403A"/>
                </a:solidFill>
                <a:latin typeface="Geist"/>
                <a:ea typeface="Geist"/>
                <a:cs typeface="Geist"/>
              </a:defRPr>
            </a:pPr>
            <a:r>
              <a:rPr sz="1950" b="0">
                <a:solidFill>
                  <a:srgbClr val="45403A"/>
                </a:solidFill>
                <a:latin typeface="Geist"/>
                <a:ea typeface="Geist"/>
                <a:cs typeface="Geist"/>
              </a:rPr>
              <a:t>Recompute source/result bindings.</a:t>
            </a:r>
          </a:p>
          <a:p xmlns:a="http://schemas.openxmlformats.org/drawingml/2006/main">
            <a:pPr>
              <a:defRPr sz="1950" b="0">
                <a:solidFill>
                  <a:srgbClr val="45403A"/>
                </a:solidFill>
                <a:latin typeface="Geist"/>
                <a:ea typeface="Geist"/>
                <a:cs typeface="Geist"/>
              </a:defRPr>
            </a:pPr>
            <a:r>
              <a:rPr sz="1950" b="0">
                <a:solidFill>
                  <a:srgbClr val="45403A"/>
                </a:solidFill>
                <a:latin typeface="Geist"/>
                <a:ea typeface="Geist"/>
                <a:cs typeface="Geist"/>
              </a:rPr>
              <a:t>Recheck dependency closure.</a:t>
            </a:r>
          </a:p>
          <a:p xmlns:a="http://schemas.openxmlformats.org/drawingml/2006/main">
            <a:pPr>
              <a:defRPr sz="1950" b="0">
                <a:solidFill>
                  <a:srgbClr val="45403A"/>
                </a:solidFill>
                <a:latin typeface="Geist"/>
                <a:ea typeface="Geist"/>
                <a:cs typeface="Geist"/>
              </a:defRPr>
            </a:pPr>
            <a:r>
              <a:rPr sz="1950" b="0">
                <a:solidFill>
                  <a:srgbClr val="45403A"/>
                </a:solidFill>
                <a:latin typeface="Geist"/>
                <a:ea typeface="Geist"/>
                <a:cs typeface="Geist"/>
              </a:rPr>
              <a:t>Verify configured workspace keys.</a:t>
            </a:r>
          </a:p>
          <a:p xmlns:a="http://schemas.openxmlformats.org/drawingml/2006/main">
            <a:pPr>
              <a:defRPr sz="1950" b="0">
                <a:solidFill>
                  <a:srgbClr val="45403A"/>
                </a:solidFill>
                <a:latin typeface="Geist"/>
                <a:ea typeface="Geist"/>
                <a:cs typeface="Geist"/>
              </a:defRPr>
            </a:pPr>
            <a:r>
              <a:rPr sz="1950" b="0">
                <a:solidFill>
                  <a:srgbClr val="45403A"/>
                </a:solidFill>
                <a:latin typeface="Geist"/>
                <a:ea typeface="Geist"/>
                <a:cs typeface="Geist"/>
              </a:rPr>
              <a:t>Refuse stale or invalid evidence.</a:t>
            </a:r>
          </a:p>
        </p:txBody>
      </p:sp>
      <p:sp>
        <p:nvSpPr>
          <p:cNvPr id="10" name="">
            <a:extLst xmlns:a="http://schemas.openxmlformats.org/drawingml/2006/main">
              <a:ext uri="{FF2B5EF4-FFF2-40B4-BE49-F238E27FC236}">
                <a16:creationId xmlns:a16="http://schemas.microsoft.com/office/drawing/2014/main" id="{FFC95343-D9FA-49BA-A2F5-0A7E8FAC1466}"/>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A valid digest or signature alone does not establish business truth, rights or calibration.</a:t>
            </a:r>
          </a:p>
        </p:txBody>
      </p:sp>
      <p:sp>
        <p:nvSpPr>
          <p:cNvPr id="11" name="">
            <a:extLst xmlns:a="http://schemas.openxmlformats.org/drawingml/2006/main">
              <a:ext uri="{FF2B5EF4-FFF2-40B4-BE49-F238E27FC236}">
                <a16:creationId xmlns:a16="http://schemas.microsoft.com/office/drawing/2014/main" id="{1D2729B5-ED32-4898-B563-04681FCE8D5D}"/>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20</a:t>
            </a:r>
          </a:p>
        </p:txBody>
      </p:sp>
    </p:spTree>
    <p:extLst>
      <p:ext uri="{BB962C8B-B14F-4D97-AF65-F5344CB8AC3E}">
        <p14:creationId xmlns:p14="http://schemas.microsoft.com/office/powerpoint/2010/main" val="854780876"/>
      </p:ext>
    </p:extLst>
  </p:cSld>
</p:sld>
</file>

<file path=ppt/slides/slide21.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3abbdcfa7cb54f68"/>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219D8BDC-0C5E-4F54-8050-F048AB89151E}"/>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A20C7F73-8AEE-46E2-BAF8-AE933C9BAB09}"/>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Technical architecture</a:t>
            </a:r>
          </a:p>
        </p:txBody>
      </p:sp>
      <p:sp>
        <p:nvSpPr>
          <p:cNvPr id="4" name="">
            <a:extLst xmlns:a="http://schemas.openxmlformats.org/drawingml/2006/main">
              <a:ext uri="{FF2B5EF4-FFF2-40B4-BE49-F238E27FC236}">
                <a16:creationId xmlns:a16="http://schemas.microsoft.com/office/drawing/2014/main" id="{B49C3CA2-8F25-4A71-B61E-860E644FD846}"/>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225" b="0">
                <a:solidFill>
                  <a:srgbClr val="1A1815"/>
                </a:solidFill>
                <a:latin typeface="Fraunces"/>
                <a:ea typeface="Fraunces"/>
                <a:cs typeface="Fraunces"/>
              </a:defRPr>
            </a:pPr>
            <a:r>
              <a:rPr sz="3225" b="0">
                <a:solidFill>
                  <a:srgbClr val="1A1815"/>
                </a:solidFill>
                <a:latin typeface="Fraunces"/>
                <a:ea typeface="Fraunces"/>
                <a:cs typeface="Fraunces"/>
              </a:rPr>
              <a:t>Remediation admission separates repair from training</a:t>
            </a:r>
          </a:p>
        </p:txBody>
      </p:sp>
      <p:graphicFrame>
        <p:nvGraphicFramePr>
          <p:cNvPr id="12" name=""/>
          <p:cNvGraphicFramePr/>
          <p:nvPr/>
        </p:nvGraphicFramePr>
        <p:xfrm>
          <a:off xmlns:a="http://schemas.openxmlformats.org/drawingml/2006/main" x="685800" y="2362200"/>
          <a:ext xmlns:a="http://schemas.openxmlformats.org/drawingml/2006/main" cx="10820400" cy="3619500"/>
        </p:xfrm>
        <a:graphic xmlns:a="http://schemas.openxmlformats.org/drawingml/2006/main">
          <a:graphicData uri="http://schemas.openxmlformats.org/drawingml/2006/table">
            <a:tbl>
              <a:tblPr/>
              <a:tblGrid>
                <a:gridCol w="3257550"/>
                <a:gridCol w="7562850"/>
              </a:tblGrid>
              <a:tr h="603250">
                <a:tc>
                  <a:txBody>
                    <a:bodyPr lIns="95250" tIns="133350" rIns="171450" bIns="133350">
                      <a:noAutofit/>
                    </a:bodyPr>
                    <a:lstStyle/>
                    <a:p>
                      <a:r>
                        <a:rPr sz="1500" b="1">
                          <a:solidFill>
                            <a:srgbClr val="1A1815"/>
                          </a:solidFill>
                          <a:latin typeface="Geist"/>
                          <a:ea typeface="Geist"/>
                          <a:cs typeface="Geist"/>
                        </a:rPr>
                        <a:t>Required evidence</a:t>
                      </a:r>
                    </a:p>
                  </a:txBody>
                  <a:tcPr marL="91440" marR="91440" marT="45720" marB="45720" anchor="ctr">
                    <a:lnL w="7620">
                      <a:solidFill>
                        <a:srgbClr val="EAE4DB"/>
                      </a:solidFill>
                    </a:lnL>
                    <a:lnR w="7620">
                      <a:solidFill>
                        <a:srgbClr val="EAE4DB"/>
                      </a:solidFill>
                    </a:lnR>
                    <a:lnT w="7620">
                      <a:solidFill>
                        <a:srgbClr val="EAE4DB"/>
                      </a:solidFill>
                    </a:lnT>
                    <a:lnB w="7620">
                      <a:solidFill>
                        <a:srgbClr val="EAE4DB"/>
                      </a:solidFill>
                    </a:lnB>
                    <a:solidFill>
                      <a:srgbClr val="FAF8F5"/>
                    </a:solidFill>
                  </a:tcPr>
                </a:tc>
                <a:tc>
                  <a:txBody>
                    <a:bodyPr lIns="95250" tIns="133350" rIns="171450" bIns="133350">
                      <a:noAutofit/>
                    </a:bodyPr>
                    <a:lstStyle/>
                    <a:p>
                      <a:r>
                        <a:rPr sz="1500" b="1">
                          <a:solidFill>
                            <a:srgbClr val="1A1815"/>
                          </a:solidFill>
                          <a:latin typeface="Geist"/>
                          <a:ea typeface="Geist"/>
                          <a:cs typeface="Geist"/>
                        </a:rPr>
                        <a:t>Admission boundary</a:t>
                      </a:r>
                    </a:p>
                  </a:txBody>
                  <a:tcPr marL="91440" marR="91440" marT="45720" marB="45720" anchor="ctr">
                    <a:lnR w="7620">
                      <a:solidFill>
                        <a:srgbClr val="EAE4DB"/>
                      </a:solidFill>
                    </a:lnR>
                    <a:lnT w="7620">
                      <a:solidFill>
                        <a:srgbClr val="EAE4DB"/>
                      </a:solidFill>
                    </a:lnT>
                    <a:lnB w="7620">
                      <a:solidFill>
                        <a:srgbClr val="EAE4DB"/>
                      </a:solidFill>
                    </a:lnB>
                    <a:solidFill>
                      <a:srgbClr val="FAF8F5"/>
                    </a:solidFill>
                  </a:tcPr>
                </a:tc>
              </a:tr>
              <a:tr h="603250">
                <a:tc>
                  <a:txBody>
                    <a:bodyPr lIns="95250" tIns="133350" rIns="171450" bIns="133350">
                      <a:noAutofit/>
                    </a:bodyPr>
                    <a:lstStyle/>
                    <a:p>
                      <a:r>
                        <a:rPr sz="1725" b="0">
                          <a:solidFill>
                            <a:srgbClr val="45403A"/>
                          </a:solidFill>
                          <a:latin typeface="Geist"/>
                          <a:ea typeface="Geist"/>
                          <a:cs typeface="Geist"/>
                        </a:rPr>
                        <a:t>Recorded failure</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Materialize an actual eligible native failure</a:t>
                      </a:r>
                    </a:p>
                  </a:txBody>
                  <a:tcPr marL="91440" marR="91440" marT="45720" marB="45720" anchor="ctr">
                    <a:lnR w="7620">
                      <a:solidFill>
                        <a:srgbClr val="EAE4DB"/>
                      </a:solidFill>
                    </a:lnR>
                    <a:lnB w="7620">
                      <a:solidFill>
                        <a:srgbClr val="EAE4DB"/>
                      </a:solidFill>
                    </a:lnB>
                    <a:solidFill>
                      <a:srgbClr val="FAF8F5"/>
                    </a:solidFill>
                  </a:tcPr>
                </a:tc>
              </a:tr>
              <a:tr h="603250">
                <a:tc>
                  <a:txBody>
                    <a:bodyPr lIns="95250" tIns="133350" rIns="171450" bIns="133350">
                      <a:noAutofit/>
                    </a:bodyPr>
                    <a:lstStyle/>
                    <a:p>
                      <a:r>
                        <a:rPr sz="1725" b="0">
                          <a:solidFill>
                            <a:srgbClr val="45403A"/>
                          </a:solidFill>
                          <a:latin typeface="Geist"/>
                          <a:ea typeface="Geist"/>
                          <a:cs typeface="Geist"/>
                        </a:rPr>
                        <a:t>Item review</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An independent reviewer decides on the exact proposed item</a:t>
                      </a:r>
                    </a:p>
                  </a:txBody>
                  <a:tcPr marL="91440" marR="91440" marT="45720" marB="45720" anchor="ctr">
                    <a:lnR w="7620">
                      <a:solidFill>
                        <a:srgbClr val="EAE4DB"/>
                      </a:solidFill>
                    </a:lnR>
                    <a:lnB w="7620">
                      <a:solidFill>
                        <a:srgbClr val="EAE4DB"/>
                      </a:solidFill>
                    </a:lnB>
                    <a:solidFill>
                      <a:srgbClr val="FAF8F5"/>
                    </a:solidFill>
                  </a:tcPr>
                </a:tc>
              </a:tr>
              <a:tr h="603250">
                <a:tc>
                  <a:txBody>
                    <a:bodyPr lIns="95250" tIns="133350" rIns="171450" bIns="133350">
                      <a:noAutofit/>
                    </a:bodyPr>
                    <a:lstStyle/>
                    <a:p>
                      <a:r>
                        <a:rPr sz="1725" b="0">
                          <a:solidFill>
                            <a:srgbClr val="45403A"/>
                          </a:solidFill>
                          <a:latin typeface="Geist"/>
                          <a:ea typeface="Geist"/>
                          <a:cs typeface="Geist"/>
                        </a:rPr>
                        <a:t>Source rights</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Recipient scope and separate training use where required</a:t>
                      </a:r>
                    </a:p>
                  </a:txBody>
                  <a:tcPr marL="91440" marR="91440" marT="45720" marB="45720" anchor="ctr">
                    <a:lnR w="7620">
                      <a:solidFill>
                        <a:srgbClr val="EAE4DB"/>
                      </a:solidFill>
                    </a:lnR>
                    <a:lnB w="7620">
                      <a:solidFill>
                        <a:srgbClr val="EAE4DB"/>
                      </a:solidFill>
                    </a:lnB>
                    <a:solidFill>
                      <a:srgbClr val="FAF8F5"/>
                    </a:solidFill>
                  </a:tcPr>
                </a:tc>
              </a:tr>
              <a:tr h="603250">
                <a:tc>
                  <a:txBody>
                    <a:bodyPr lIns="95250" tIns="133350" rIns="171450" bIns="133350">
                      <a:noAutofit/>
                    </a:bodyPr>
                    <a:lstStyle/>
                    <a:p>
                      <a:r>
                        <a:rPr sz="1725" b="0">
                          <a:solidFill>
                            <a:srgbClr val="45403A"/>
                          </a:solidFill>
                          <a:latin typeface="Geist"/>
                          <a:ea typeface="Geist"/>
                          <a:cs typeface="Geist"/>
                        </a:rPr>
                        <a:t>Split integrity</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Keep declared tasks, splits and holdouts disjoint</a:t>
                      </a:r>
                    </a:p>
                  </a:txBody>
                  <a:tcPr marL="91440" marR="91440" marT="45720" marB="45720" anchor="ctr">
                    <a:lnR w="7620">
                      <a:solidFill>
                        <a:srgbClr val="EAE4DB"/>
                      </a:solidFill>
                    </a:lnR>
                    <a:lnB w="7620">
                      <a:solidFill>
                        <a:srgbClr val="EAE4DB"/>
                      </a:solidFill>
                    </a:lnB>
                    <a:solidFill>
                      <a:srgbClr val="FAF8F5"/>
                    </a:solidFill>
                  </a:tcPr>
                </a:tc>
              </a:tr>
              <a:tr h="603250">
                <a:tc>
                  <a:txBody>
                    <a:bodyPr lIns="95250" tIns="133350" rIns="171450" bIns="133350">
                      <a:noAutofit/>
                    </a:bodyPr>
                    <a:lstStyle/>
                    <a:p>
                      <a:r>
                        <a:rPr sz="1725" b="0">
                          <a:solidFill>
                            <a:srgbClr val="45403A"/>
                          </a:solidFill>
                          <a:latin typeface="Geist"/>
                          <a:ea typeface="Geist"/>
                          <a:cs typeface="Geist"/>
                        </a:rPr>
                        <a:t>Privacy and answer checks</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Bounded literal checks supplement, but never replace, review</a:t>
                      </a:r>
                    </a:p>
                  </a:txBody>
                  <a:tcPr marL="91440" marR="91440" marT="45720" marB="45720" anchor="ctr">
                    <a:lnR w="7620">
                      <a:solidFill>
                        <a:srgbClr val="EAE4DB"/>
                      </a:solidFill>
                    </a:lnR>
                    <a:lnB w="7620">
                      <a:solidFill>
                        <a:srgbClr val="EAE4DB"/>
                      </a:solidFill>
                    </a:lnB>
                    <a:solidFill>
                      <a:srgbClr val="FAF8F5"/>
                    </a:solidFill>
                  </a:tcPr>
                </a:tc>
              </a:tr>
            </a:tbl>
          </a:graphicData>
        </a:graphic>
      </p:graphicFrame>
      <p:sp>
        <p:nvSpPr>
          <p:cNvPr id="6" name="">
            <a:extLst xmlns:a="http://schemas.openxmlformats.org/drawingml/2006/main">
              <a:ext uri="{FF2B5EF4-FFF2-40B4-BE49-F238E27FC236}">
                <a16:creationId xmlns:a16="http://schemas.microsoft.com/office/drawing/2014/main" id="{A95CAA3D-6B3A-42BE-9353-E95BCA4A7CA7}"/>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Creating a corpus does not dispatch training or prove that a proposed repair works.</a:t>
            </a:r>
          </a:p>
        </p:txBody>
      </p:sp>
      <p:sp>
        <p:nvSpPr>
          <p:cNvPr id="7" name="">
            <a:extLst xmlns:a="http://schemas.openxmlformats.org/drawingml/2006/main">
              <a:ext uri="{FF2B5EF4-FFF2-40B4-BE49-F238E27FC236}">
                <a16:creationId xmlns:a16="http://schemas.microsoft.com/office/drawing/2014/main" id="{D6C0AEF3-DB37-4153-82CC-2C48A2D44FDF}"/>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21</a:t>
            </a:r>
          </a:p>
        </p:txBody>
      </p:sp>
    </p:spTree>
    <p:extLst>
      <p:ext uri="{BB962C8B-B14F-4D97-AF65-F5344CB8AC3E}">
        <p14:creationId xmlns:p14="http://schemas.microsoft.com/office/powerpoint/2010/main" val="1246789289"/>
      </p:ext>
    </p:extLst>
  </p:cSld>
</p:sld>
</file>

<file path=ppt/slides/slide22.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bff82101208e421d"/>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527E860F-36E4-4961-9E77-F90D4A472A00}"/>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969AC9E6-31E7-4AFF-ACCA-507A93A5EC0F}"/>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Technical architecture</a:t>
            </a:r>
          </a:p>
        </p:txBody>
      </p:sp>
      <p:sp>
        <p:nvSpPr>
          <p:cNvPr id="4" name="">
            <a:extLst xmlns:a="http://schemas.openxmlformats.org/drawingml/2006/main">
              <a:ext uri="{FF2B5EF4-FFF2-40B4-BE49-F238E27FC236}">
                <a16:creationId xmlns:a16="http://schemas.microsoft.com/office/drawing/2014/main" id="{F9975EF0-9701-4E64-81C2-1EC5DD2155BB}"/>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225" b="0">
                <a:solidFill>
                  <a:srgbClr val="1A1815"/>
                </a:solidFill>
                <a:latin typeface="Fraunces"/>
                <a:ea typeface="Fraunces"/>
                <a:cs typeface="Fraunces"/>
              </a:defRPr>
            </a:pPr>
            <a:r>
              <a:rPr sz="3225" b="0">
                <a:solidFill>
                  <a:srgbClr val="1A1815"/>
                </a:solidFill>
                <a:latin typeface="Fraunces"/>
                <a:ea typeface="Fraunces"/>
                <a:cs typeface="Fraunces"/>
              </a:rPr>
              <a:t>Runtime services preserve explicit project boundaries</a:t>
            </a:r>
          </a:p>
        </p:txBody>
      </p:sp>
      <p:graphicFrame>
        <p:nvGraphicFramePr>
          <p:cNvPr id="12" name=""/>
          <p:cNvGraphicFramePr/>
          <p:nvPr/>
        </p:nvGraphicFramePr>
        <p:xfrm>
          <a:off xmlns:a="http://schemas.openxmlformats.org/drawingml/2006/main" x="685800" y="2362200"/>
          <a:ext xmlns:a="http://schemas.openxmlformats.org/drawingml/2006/main" cx="10820400" cy="3619500"/>
        </p:xfrm>
        <a:graphic xmlns:a="http://schemas.openxmlformats.org/drawingml/2006/main">
          <a:graphicData uri="http://schemas.openxmlformats.org/drawingml/2006/table">
            <a:tbl>
              <a:tblPr/>
              <a:tblGrid>
                <a:gridCol w="3143250"/>
                <a:gridCol w="7677150"/>
              </a:tblGrid>
              <a:tr h="603250">
                <a:tc>
                  <a:txBody>
                    <a:bodyPr lIns="95250" tIns="133350" rIns="171450" bIns="133350">
                      <a:noAutofit/>
                    </a:bodyPr>
                    <a:lstStyle/>
                    <a:p>
                      <a:r>
                        <a:rPr sz="1500" b="1">
                          <a:solidFill>
                            <a:srgbClr val="1A1815"/>
                          </a:solidFill>
                          <a:latin typeface="Geist"/>
                          <a:ea typeface="Geist"/>
                          <a:cs typeface="Geist"/>
                        </a:rPr>
                        <a:t>Component</a:t>
                      </a:r>
                    </a:p>
                  </a:txBody>
                  <a:tcPr marL="91440" marR="91440" marT="45720" marB="45720" anchor="ctr">
                    <a:lnL w="7620">
                      <a:solidFill>
                        <a:srgbClr val="EAE4DB"/>
                      </a:solidFill>
                    </a:lnL>
                    <a:lnR w="7620">
                      <a:solidFill>
                        <a:srgbClr val="EAE4DB"/>
                      </a:solidFill>
                    </a:lnR>
                    <a:lnT w="7620">
                      <a:solidFill>
                        <a:srgbClr val="EAE4DB"/>
                      </a:solidFill>
                    </a:lnT>
                    <a:lnB w="7620">
                      <a:solidFill>
                        <a:srgbClr val="EAE4DB"/>
                      </a:solidFill>
                    </a:lnB>
                    <a:solidFill>
                      <a:srgbClr val="FAF8F5"/>
                    </a:solidFill>
                  </a:tcPr>
                </a:tc>
                <a:tc>
                  <a:txBody>
                    <a:bodyPr lIns="95250" tIns="133350" rIns="171450" bIns="133350">
                      <a:noAutofit/>
                    </a:bodyPr>
                    <a:lstStyle/>
                    <a:p>
                      <a:r>
                        <a:rPr sz="1500" b="1">
                          <a:solidFill>
                            <a:srgbClr val="1A1815"/>
                          </a:solidFill>
                          <a:latin typeface="Geist"/>
                          <a:ea typeface="Geist"/>
                          <a:cs typeface="Geist"/>
                        </a:rPr>
                        <a:t>Responsibility</a:t>
                      </a:r>
                    </a:p>
                  </a:txBody>
                  <a:tcPr marL="91440" marR="91440" marT="45720" marB="45720" anchor="ctr">
                    <a:lnR w="7620">
                      <a:solidFill>
                        <a:srgbClr val="EAE4DB"/>
                      </a:solidFill>
                    </a:lnR>
                    <a:lnT w="7620">
                      <a:solidFill>
                        <a:srgbClr val="EAE4DB"/>
                      </a:solidFill>
                    </a:lnT>
                    <a:lnB w="7620">
                      <a:solidFill>
                        <a:srgbClr val="EAE4DB"/>
                      </a:solidFill>
                    </a:lnB>
                    <a:solidFill>
                      <a:srgbClr val="FAF8F5"/>
                    </a:solidFill>
                  </a:tcPr>
                </a:tc>
              </a:tr>
              <a:tr h="603250">
                <a:tc>
                  <a:txBody>
                    <a:bodyPr lIns="95250" tIns="133350" rIns="171450" bIns="133350">
                      <a:noAutofit/>
                    </a:bodyPr>
                    <a:lstStyle/>
                    <a:p>
                      <a:r>
                        <a:rPr sz="1725" b="0">
                          <a:solidFill>
                            <a:srgbClr val="45403A"/>
                          </a:solidFill>
                          <a:latin typeface="Geist"/>
                          <a:ea typeface="Geist"/>
                          <a:cs typeface="Geist"/>
                        </a:rPr>
                        <a:t>Next.js Console</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Authenticated user journeys and API proxy</a:t>
                      </a:r>
                    </a:p>
                  </a:txBody>
                  <a:tcPr marL="91440" marR="91440" marT="45720" marB="45720" anchor="ctr">
                    <a:lnR w="7620">
                      <a:solidFill>
                        <a:srgbClr val="EAE4DB"/>
                      </a:solidFill>
                    </a:lnR>
                    <a:lnB w="7620">
                      <a:solidFill>
                        <a:srgbClr val="EAE4DB"/>
                      </a:solidFill>
                    </a:lnB>
                    <a:solidFill>
                      <a:srgbClr val="FAF8F5"/>
                    </a:solidFill>
                  </a:tcPr>
                </a:tc>
              </a:tr>
              <a:tr h="603250">
                <a:tc>
                  <a:txBody>
                    <a:bodyPr lIns="95250" tIns="133350" rIns="171450" bIns="133350">
                      <a:noAutofit/>
                    </a:bodyPr>
                    <a:lstStyle/>
                    <a:p>
                      <a:r>
                        <a:rPr sz="1725" b="0">
                          <a:solidFill>
                            <a:srgbClr val="45403A"/>
                          </a:solidFill>
                          <a:latin typeface="Geist"/>
                          <a:ea typeface="Geist"/>
                          <a:cs typeface="Geist"/>
                        </a:rPr>
                        <a:t>FastAPI API</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Scope, current approval, contract and project-context checks</a:t>
                      </a:r>
                    </a:p>
                  </a:txBody>
                  <a:tcPr marL="91440" marR="91440" marT="45720" marB="45720" anchor="ctr">
                    <a:lnR w="7620">
                      <a:solidFill>
                        <a:srgbClr val="EAE4DB"/>
                      </a:solidFill>
                    </a:lnR>
                    <a:lnB w="7620">
                      <a:solidFill>
                        <a:srgbClr val="EAE4DB"/>
                      </a:solidFill>
                    </a:lnB>
                    <a:solidFill>
                      <a:srgbClr val="FAF8F5"/>
                    </a:solidFill>
                  </a:tcPr>
                </a:tc>
              </a:tr>
              <a:tr h="603250">
                <a:tc>
                  <a:txBody>
                    <a:bodyPr lIns="95250" tIns="133350" rIns="171450" bIns="133350">
                      <a:noAutofit/>
                    </a:bodyPr>
                    <a:lstStyle/>
                    <a:p>
                      <a:r>
                        <a:rPr sz="1725" b="0">
                          <a:solidFill>
                            <a:srgbClr val="45403A"/>
                          </a:solidFill>
                          <a:latin typeface="Geist"/>
                          <a:ea typeface="Geist"/>
                          <a:cs typeface="Geist"/>
                        </a:rPr>
                        <a:t>Worker</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Authorized queued execution with current dependency validation</a:t>
                      </a:r>
                    </a:p>
                  </a:txBody>
                  <a:tcPr marL="91440" marR="91440" marT="45720" marB="45720" anchor="ctr">
                    <a:lnR w="7620">
                      <a:solidFill>
                        <a:srgbClr val="EAE4DB"/>
                      </a:solidFill>
                    </a:lnR>
                    <a:lnB w="7620">
                      <a:solidFill>
                        <a:srgbClr val="EAE4DB"/>
                      </a:solidFill>
                    </a:lnB>
                    <a:solidFill>
                      <a:srgbClr val="FAF8F5"/>
                    </a:solidFill>
                  </a:tcPr>
                </a:tc>
              </a:tr>
              <a:tr h="603250">
                <a:tc>
                  <a:txBody>
                    <a:bodyPr lIns="95250" tIns="133350" rIns="171450" bIns="133350">
                      <a:noAutofit/>
                    </a:bodyPr>
                    <a:lstStyle/>
                    <a:p>
                      <a:r>
                        <a:rPr sz="1725" b="0">
                          <a:solidFill>
                            <a:srgbClr val="45403A"/>
                          </a:solidFill>
                          <a:latin typeface="Geist"/>
                          <a:ea typeface="Geist"/>
                          <a:cs typeface="Geist"/>
                        </a:rPr>
                        <a:t>PostgreSQL</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Forced organization/project RLS and append-only evidence tables</a:t>
                      </a:r>
                    </a:p>
                  </a:txBody>
                  <a:tcPr marL="91440" marR="91440" marT="45720" marB="45720" anchor="ctr">
                    <a:lnR w="7620">
                      <a:solidFill>
                        <a:srgbClr val="EAE4DB"/>
                      </a:solidFill>
                    </a:lnR>
                    <a:lnB w="7620">
                      <a:solidFill>
                        <a:srgbClr val="EAE4DB"/>
                      </a:solidFill>
                    </a:lnB>
                    <a:solidFill>
                      <a:srgbClr val="FAF8F5"/>
                    </a:solidFill>
                  </a:tcPr>
                </a:tc>
              </a:tr>
              <a:tr h="603250">
                <a:tc>
                  <a:txBody>
                    <a:bodyPr lIns="95250" tIns="133350" rIns="171450" bIns="133350">
                      <a:noAutofit/>
                    </a:bodyPr>
                    <a:lstStyle/>
                    <a:p>
                      <a:r>
                        <a:rPr sz="1725" b="0">
                          <a:solidFill>
                            <a:srgbClr val="45403A"/>
                          </a:solidFill>
                          <a:latin typeface="Geist"/>
                          <a:ea typeface="Geist"/>
                          <a:cs typeface="Geist"/>
                        </a:rPr>
                        <a:t>Assets and configured keys</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Content identity, encryption and exact signature verification</a:t>
                      </a:r>
                    </a:p>
                  </a:txBody>
                  <a:tcPr marL="91440" marR="91440" marT="45720" marB="45720" anchor="ctr">
                    <a:lnR w="7620">
                      <a:solidFill>
                        <a:srgbClr val="EAE4DB"/>
                      </a:solidFill>
                    </a:lnR>
                    <a:lnB w="7620">
                      <a:solidFill>
                        <a:srgbClr val="EAE4DB"/>
                      </a:solidFill>
                    </a:lnB>
                    <a:solidFill>
                      <a:srgbClr val="FAF8F5"/>
                    </a:solidFill>
                  </a:tcPr>
                </a:tc>
              </a:tr>
            </a:tbl>
          </a:graphicData>
        </a:graphic>
      </p:graphicFrame>
      <p:sp>
        <p:nvSpPr>
          <p:cNvPr id="6" name="">
            <a:extLst xmlns:a="http://schemas.openxmlformats.org/drawingml/2006/main">
              <a:ext uri="{FF2B5EF4-FFF2-40B4-BE49-F238E27FC236}">
                <a16:creationId xmlns:a16="http://schemas.microsoft.com/office/drawing/2014/main" id="{A3343181-0B50-4673-8F38-072FAC34708C}"/>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This architecture describes implemented boundaries, not a general compliance certification.</a:t>
            </a:r>
          </a:p>
        </p:txBody>
      </p:sp>
      <p:sp>
        <p:nvSpPr>
          <p:cNvPr id="7" name="">
            <a:extLst xmlns:a="http://schemas.openxmlformats.org/drawingml/2006/main">
              <a:ext uri="{FF2B5EF4-FFF2-40B4-BE49-F238E27FC236}">
                <a16:creationId xmlns:a16="http://schemas.microsoft.com/office/drawing/2014/main" id="{7CF5C788-342A-42D7-88D9-E241CA7F4E15}"/>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22</a:t>
            </a:r>
          </a:p>
        </p:txBody>
      </p:sp>
    </p:spTree>
    <p:extLst>
      <p:ext uri="{BB962C8B-B14F-4D97-AF65-F5344CB8AC3E}">
        <p14:creationId xmlns:p14="http://schemas.microsoft.com/office/powerpoint/2010/main" val="579681204"/>
      </p:ext>
    </p:extLst>
  </p:cSld>
</p:sld>
</file>

<file path=ppt/slides/slide23.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bd8ede3846f04c74"/>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76FB1E1B-CE6C-4619-904C-9C6537AA90D7}"/>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64FAB155-77E6-4401-8E27-7ED236263F87}"/>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Technical architecture</a:t>
            </a:r>
          </a:p>
        </p:txBody>
      </p:sp>
      <p:sp>
        <p:nvSpPr>
          <p:cNvPr id="4" name="">
            <a:extLst xmlns:a="http://schemas.openxmlformats.org/drawingml/2006/main">
              <a:ext uri="{FF2B5EF4-FFF2-40B4-BE49-F238E27FC236}">
                <a16:creationId xmlns:a16="http://schemas.microsoft.com/office/drawing/2014/main" id="{DC2966AE-4D9E-40F8-B065-98D9F91ED6F0}"/>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225" b="0">
                <a:solidFill>
                  <a:srgbClr val="1A1815"/>
                </a:solidFill>
                <a:latin typeface="Fraunces"/>
                <a:ea typeface="Fraunces"/>
                <a:cs typeface="Fraunces"/>
              </a:defRPr>
            </a:pPr>
            <a:r>
              <a:rPr sz="3225" b="0">
                <a:solidFill>
                  <a:srgbClr val="1A1815"/>
                </a:solidFill>
                <a:latin typeface="Fraunces"/>
                <a:ea typeface="Fraunces"/>
                <a:cs typeface="Fraunces"/>
              </a:rPr>
              <a:t>Capacity limits refuse incomplete admission</a:t>
            </a:r>
          </a:p>
        </p:txBody>
      </p:sp>
      <p:graphicFrame>
        <p:nvGraphicFramePr>
          <p:cNvPr id="12" name=""/>
          <p:cNvGraphicFramePr/>
          <p:nvPr/>
        </p:nvGraphicFramePr>
        <p:xfrm>
          <a:off xmlns:a="http://schemas.openxmlformats.org/drawingml/2006/main" x="685800" y="2362200"/>
          <a:ext xmlns:a="http://schemas.openxmlformats.org/drawingml/2006/main" cx="10820400" cy="3619500"/>
        </p:xfrm>
        <a:graphic xmlns:a="http://schemas.openxmlformats.org/drawingml/2006/main">
          <a:graphicData uri="http://schemas.openxmlformats.org/drawingml/2006/table">
            <a:tbl>
              <a:tblPr/>
              <a:tblGrid>
                <a:gridCol w="3524250"/>
                <a:gridCol w="7296150"/>
              </a:tblGrid>
              <a:tr h="603250">
                <a:tc>
                  <a:txBody>
                    <a:bodyPr lIns="95250" tIns="133350" rIns="171450" bIns="133350">
                      <a:noAutofit/>
                    </a:bodyPr>
                    <a:lstStyle/>
                    <a:p>
                      <a:r>
                        <a:rPr sz="1500" b="1">
                          <a:solidFill>
                            <a:srgbClr val="1A1815"/>
                          </a:solidFill>
                          <a:latin typeface="Geist"/>
                          <a:ea typeface="Geist"/>
                          <a:cs typeface="Geist"/>
                        </a:rPr>
                        <a:t>Path</a:t>
                      </a:r>
                    </a:p>
                  </a:txBody>
                  <a:tcPr marL="91440" marR="91440" marT="45720" marB="45720" anchor="ctr">
                    <a:lnL w="7620">
                      <a:solidFill>
                        <a:srgbClr val="EAE4DB"/>
                      </a:solidFill>
                    </a:lnL>
                    <a:lnR w="7620">
                      <a:solidFill>
                        <a:srgbClr val="EAE4DB"/>
                      </a:solidFill>
                    </a:lnR>
                    <a:lnT w="7620">
                      <a:solidFill>
                        <a:srgbClr val="EAE4DB"/>
                      </a:solidFill>
                    </a:lnT>
                    <a:lnB w="7620">
                      <a:solidFill>
                        <a:srgbClr val="EAE4DB"/>
                      </a:solidFill>
                    </a:lnB>
                    <a:solidFill>
                      <a:srgbClr val="FAF8F5"/>
                    </a:solidFill>
                  </a:tcPr>
                </a:tc>
                <a:tc>
                  <a:txBody>
                    <a:bodyPr lIns="95250" tIns="133350" rIns="171450" bIns="133350">
                      <a:noAutofit/>
                    </a:bodyPr>
                    <a:lstStyle/>
                    <a:p>
                      <a:r>
                        <a:rPr sz="1500" b="1">
                          <a:solidFill>
                            <a:srgbClr val="1A1815"/>
                          </a:solidFill>
                          <a:latin typeface="Geist"/>
                          <a:ea typeface="Geist"/>
                          <a:cs typeface="Geist"/>
                        </a:rPr>
                        <a:t>Current bounded admission</a:t>
                      </a:r>
                    </a:p>
                  </a:txBody>
                  <a:tcPr marL="91440" marR="91440" marT="45720" marB="45720" anchor="ctr">
                    <a:lnR w="7620">
                      <a:solidFill>
                        <a:srgbClr val="EAE4DB"/>
                      </a:solidFill>
                    </a:lnR>
                    <a:lnT w="7620">
                      <a:solidFill>
                        <a:srgbClr val="EAE4DB"/>
                      </a:solidFill>
                    </a:lnT>
                    <a:lnB w="7620">
                      <a:solidFill>
                        <a:srgbClr val="EAE4DB"/>
                      </a:solidFill>
                    </a:lnB>
                    <a:solidFill>
                      <a:srgbClr val="FAF8F5"/>
                    </a:solidFill>
                  </a:tcPr>
                </a:tc>
              </a:tr>
              <a:tr h="603250">
                <a:tc>
                  <a:txBody>
                    <a:bodyPr lIns="95250" tIns="133350" rIns="171450" bIns="133350">
                      <a:noAutofit/>
                    </a:bodyPr>
                    <a:lstStyle/>
                    <a:p>
                      <a:r>
                        <a:rPr sz="1725" b="0">
                          <a:solidFill>
                            <a:srgbClr val="45403A"/>
                          </a:solidFill>
                          <a:latin typeface="Geist"/>
                          <a:ea typeface="Geist"/>
                          <a:cs typeface="Geist"/>
                        </a:rPr>
                        <a:t>Managed Observer workspace</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32 MB plaintext serialized state per project</a:t>
                      </a:r>
                    </a:p>
                  </a:txBody>
                  <a:tcPr marL="91440" marR="91440" marT="45720" marB="45720" anchor="ctr">
                    <a:lnR w="7620">
                      <a:solidFill>
                        <a:srgbClr val="EAE4DB"/>
                      </a:solidFill>
                    </a:lnR>
                    <a:lnB w="7620">
                      <a:solidFill>
                        <a:srgbClr val="EAE4DB"/>
                      </a:solidFill>
                    </a:lnB>
                    <a:solidFill>
                      <a:srgbClr val="FAF8F5"/>
                    </a:solidFill>
                  </a:tcPr>
                </a:tc>
              </a:tr>
              <a:tr h="603250">
                <a:tc>
                  <a:txBody>
                    <a:bodyPr lIns="95250" tIns="133350" rIns="171450" bIns="133350">
                      <a:noAutofit/>
                    </a:bodyPr>
                    <a:lstStyle/>
                    <a:p>
                      <a:r>
                        <a:rPr sz="1725" b="0">
                          <a:solidFill>
                            <a:srgbClr val="45403A"/>
                          </a:solidFill>
                          <a:latin typeface="Geist"/>
                          <a:ea typeface="Geist"/>
                          <a:cs typeface="Geist"/>
                        </a:rPr>
                        <a:t>Automatic world proposal</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10,000 observations, 100 groups, 100 references per group</a:t>
                      </a:r>
                    </a:p>
                  </a:txBody>
                  <a:tcPr marL="91440" marR="91440" marT="45720" marB="45720" anchor="ctr">
                    <a:lnR w="7620">
                      <a:solidFill>
                        <a:srgbClr val="EAE4DB"/>
                      </a:solidFill>
                    </a:lnR>
                    <a:lnB w="7620">
                      <a:solidFill>
                        <a:srgbClr val="EAE4DB"/>
                      </a:solidFill>
                    </a:lnB>
                    <a:solidFill>
                      <a:srgbClr val="FAF8F5"/>
                    </a:solidFill>
                  </a:tcPr>
                </a:tc>
              </a:tr>
              <a:tr h="603250">
                <a:tc>
                  <a:txBody>
                    <a:bodyPr lIns="95250" tIns="133350" rIns="171450" bIns="133350">
                      <a:noAutofit/>
                    </a:bodyPr>
                    <a:lstStyle/>
                    <a:p>
                      <a:r>
                        <a:rPr sz="1725" b="0">
                          <a:solidFill>
                            <a:srgbClr val="45403A"/>
                          </a:solidFill>
                          <a:latin typeface="Geist"/>
                          <a:ea typeface="Geist"/>
                          <a:cs typeface="Geist"/>
                        </a:rPr>
                        <a:t>Workflow plan and execution</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200 actions per plan, 200 commands per run</a:t>
                      </a:r>
                    </a:p>
                  </a:txBody>
                  <a:tcPr marL="91440" marR="91440" marT="45720" marB="45720" anchor="ctr">
                    <a:lnR w="7620">
                      <a:solidFill>
                        <a:srgbClr val="EAE4DB"/>
                      </a:solidFill>
                    </a:lnR>
                    <a:lnB w="7620">
                      <a:solidFill>
                        <a:srgbClr val="EAE4DB"/>
                      </a:solidFill>
                    </a:lnB>
                    <a:solidFill>
                      <a:srgbClr val="FAF8F5"/>
                    </a:solidFill>
                  </a:tcPr>
                </a:tc>
              </a:tr>
              <a:tr h="603250">
                <a:tc>
                  <a:txBody>
                    <a:bodyPr lIns="95250" tIns="133350" rIns="171450" bIns="133350">
                      <a:noAutofit/>
                    </a:bodyPr>
                    <a:lstStyle/>
                    <a:p>
                      <a:r>
                        <a:rPr sz="1725" b="0">
                          <a:solidFill>
                            <a:srgbClr val="45403A"/>
                          </a:solidFill>
                          <a:latin typeface="Geist"/>
                          <a:ea typeface="Geist"/>
                          <a:cs typeface="Geist"/>
                        </a:rPr>
                        <a:t>Agent attempt</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1–8 model calls per attempt</a:t>
                      </a:r>
                    </a:p>
                  </a:txBody>
                  <a:tcPr marL="91440" marR="91440" marT="45720" marB="45720" anchor="ctr">
                    <a:lnR w="7620">
                      <a:solidFill>
                        <a:srgbClr val="EAE4DB"/>
                      </a:solidFill>
                    </a:lnR>
                    <a:lnB w="7620">
                      <a:solidFill>
                        <a:srgbClr val="EAE4DB"/>
                      </a:solidFill>
                    </a:lnB>
                    <a:solidFill>
                      <a:srgbClr val="FAF8F5"/>
                    </a:solidFill>
                  </a:tcPr>
                </a:tc>
              </a:tr>
              <a:tr h="603250">
                <a:tc>
                  <a:txBody>
                    <a:bodyPr lIns="95250" tIns="133350" rIns="171450" bIns="133350">
                      <a:noAutofit/>
                    </a:bodyPr>
                    <a:lstStyle/>
                    <a:p>
                      <a:r>
                        <a:rPr sz="1725" b="0">
                          <a:solidFill>
                            <a:srgbClr val="45403A"/>
                          </a:solidFill>
                          <a:latin typeface="Geist"/>
                          <a:ea typeface="Geist"/>
                          <a:cs typeface="Geist"/>
                        </a:rPr>
                        <a:t>Nested policy evidence</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8 MB per asset, 32 MB unique reads, 512 references, 10,000 cells</a:t>
                      </a:r>
                    </a:p>
                  </a:txBody>
                  <a:tcPr marL="91440" marR="91440" marT="45720" marB="45720" anchor="ctr">
                    <a:lnR w="7620">
                      <a:solidFill>
                        <a:srgbClr val="EAE4DB"/>
                      </a:solidFill>
                    </a:lnR>
                    <a:lnB w="7620">
                      <a:solidFill>
                        <a:srgbClr val="EAE4DB"/>
                      </a:solidFill>
                    </a:lnB>
                    <a:solidFill>
                      <a:srgbClr val="FAF8F5"/>
                    </a:solidFill>
                  </a:tcPr>
                </a:tc>
              </a:tr>
            </a:tbl>
          </a:graphicData>
        </a:graphic>
      </p:graphicFrame>
      <p:sp>
        <p:nvSpPr>
          <p:cNvPr id="6" name="">
            <a:extLst xmlns:a="http://schemas.openxmlformats.org/drawingml/2006/main">
              <a:ext uri="{FF2B5EF4-FFF2-40B4-BE49-F238E27FC236}">
                <a16:creationId xmlns:a16="http://schemas.microsoft.com/office/drawing/2014/main" id="{6D9C4366-10FD-4F17-B3B2-CB2E4CDAEDCE}"/>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Named limits and refusal codes make qualification testable.</a:t>
            </a:r>
          </a:p>
        </p:txBody>
      </p:sp>
      <p:sp>
        <p:nvSpPr>
          <p:cNvPr id="7" name="">
            <a:extLst xmlns:a="http://schemas.openxmlformats.org/drawingml/2006/main">
              <a:ext uri="{FF2B5EF4-FFF2-40B4-BE49-F238E27FC236}">
                <a16:creationId xmlns:a16="http://schemas.microsoft.com/office/drawing/2014/main" id="{425F4D1A-2F54-4C4D-AD51-313220DBE4C6}"/>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23</a:t>
            </a:r>
          </a:p>
        </p:txBody>
      </p:sp>
    </p:spTree>
    <p:extLst>
      <p:ext uri="{BB962C8B-B14F-4D97-AF65-F5344CB8AC3E}">
        <p14:creationId xmlns:p14="http://schemas.microsoft.com/office/powerpoint/2010/main" val="280332784"/>
      </p:ext>
    </p:extLst>
  </p:cSld>
</p:sld>
</file>

<file path=ppt/slides/slide24.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9" name=""/>
          <p:cNvPicPr>
            <a:picLocks xmlns:a="http://schemas.openxmlformats.org/drawingml/2006/main" noChangeAspect="1"/>
          </p:cNvPicPr>
          <p:nvPr/>
        </p:nvPicPr>
        <p:blipFill>
          <a:blip xmlns:r="http://schemas.openxmlformats.org/officeDocument/2006/relationships" xmlns:a="http://schemas.openxmlformats.org/drawingml/2006/main" r:embed="Ra1d49a5afb5e44dc"/>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829A4440-874B-49AE-ABBC-FA512FF51FA1}"/>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0699F0B4-461C-4F1C-9A19-A734E4B80708}"/>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Technical architecture</a:t>
            </a:r>
          </a:p>
        </p:txBody>
      </p:sp>
      <p:sp>
        <p:nvSpPr>
          <p:cNvPr id="4" name="">
            <a:extLst xmlns:a="http://schemas.openxmlformats.org/drawingml/2006/main">
              <a:ext uri="{FF2B5EF4-FFF2-40B4-BE49-F238E27FC236}">
                <a16:creationId xmlns:a16="http://schemas.microsoft.com/office/drawing/2014/main" id="{486BC890-379F-4E4F-9154-334F2C5B8A51}"/>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225" b="0">
                <a:solidFill>
                  <a:srgbClr val="1A1815"/>
                </a:solidFill>
                <a:latin typeface="Fraunces"/>
                <a:ea typeface="Fraunces"/>
                <a:cs typeface="Fraunces"/>
              </a:defRPr>
            </a:pPr>
            <a:r>
              <a:rPr sz="3225" b="0">
                <a:solidFill>
                  <a:srgbClr val="1A1815"/>
                </a:solidFill>
                <a:latin typeface="Fraunces"/>
                <a:ea typeface="Fraunces"/>
                <a:cs typeface="Fraunces"/>
              </a:rPr>
              <a:t>An enterprise integration starts with declared invariants</a:t>
            </a:r>
          </a:p>
        </p:txBody>
      </p:sp>
      <p:sp>
        <p:nvSpPr>
          <p:cNvPr id="5" name="">
            <a:extLst xmlns:a="http://schemas.openxmlformats.org/drawingml/2006/main">
              <a:ext uri="{FF2B5EF4-FFF2-40B4-BE49-F238E27FC236}">
                <a16:creationId xmlns:a16="http://schemas.microsoft.com/office/drawing/2014/main" id="{09048C81-3BBB-4825-BA64-D6EA03145F13}"/>
              </a:ext>
            </a:extLst>
          </p:cNvPr>
          <p:cNvSpPr>
            <a:spLocks xmlns:a="http://schemas.openxmlformats.org/drawingml/2006/main" noGrp="1"/>
          </p:cNvSpPr>
          <p:nvPr/>
        </p:nvSpPr>
        <p:spPr>
          <a:xfrm xmlns:a="http://schemas.openxmlformats.org/drawingml/2006/main">
            <a:off x="685800" y="2438400"/>
            <a:ext cx="10668000" cy="22193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400" b="0">
                <a:solidFill>
                  <a:srgbClr val="1A1815"/>
                </a:solidFill>
                <a:latin typeface="Geist"/>
                <a:ea typeface="Geist"/>
                <a:cs typeface="Geist"/>
              </a:defRPr>
            </a:pPr>
            <a:r>
              <a:rPr sz="2400" b="0">
                <a:solidFill>
                  <a:srgbClr val="1A1815"/>
                </a:solidFill>
                <a:latin typeface="Geist"/>
                <a:ea typeface="Geist"/>
                <a:cs typeface="Geist"/>
              </a:rPr>
              <a:t>Who owns the workflow and each source?</a:t>
            </a:r>
          </a:p>
          <a:p xmlns:a="http://schemas.openxmlformats.org/drawingml/2006/main">
            <a:pPr>
              <a:defRPr sz="2400" b="0">
                <a:solidFill>
                  <a:srgbClr val="1A1815"/>
                </a:solidFill>
                <a:latin typeface="Geist"/>
                <a:ea typeface="Geist"/>
                <a:cs typeface="Geist"/>
              </a:defRPr>
            </a:pPr>
            <a:r>
              <a:rPr sz="2400" b="0">
                <a:solidFill>
                  <a:srgbClr val="1A1815"/>
                </a:solidFill>
                <a:latin typeface="Geist"/>
                <a:ea typeface="Geist"/>
                <a:cs typeface="Geist"/>
              </a:rPr>
              <a:t>Which evidence can each actor see, and when?</a:t>
            </a:r>
          </a:p>
          <a:p xmlns:a="http://schemas.openxmlformats.org/drawingml/2006/main">
            <a:pPr>
              <a:defRPr sz="2400" b="0">
                <a:solidFill>
                  <a:srgbClr val="1A1815"/>
                </a:solidFill>
                <a:latin typeface="Geist"/>
                <a:ea typeface="Geist"/>
                <a:cs typeface="Geist"/>
              </a:defRPr>
            </a:pPr>
            <a:r>
              <a:rPr sz="2400" b="0">
                <a:solidFill>
                  <a:srgbClr val="1A1815"/>
                </a:solidFill>
                <a:latin typeface="Geist"/>
                <a:ea typeface="Geist"/>
                <a:cs typeface="Geist"/>
              </a:rPr>
              <a:t>What exactly changes state, and who approves the rule?</a:t>
            </a:r>
          </a:p>
          <a:p xmlns:a="http://schemas.openxmlformats.org/drawingml/2006/main">
            <a:pPr>
              <a:defRPr sz="2400" b="0">
                <a:solidFill>
                  <a:srgbClr val="1A1815"/>
                </a:solidFill>
                <a:latin typeface="Geist"/>
                <a:ea typeface="Geist"/>
                <a:cs typeface="Geist"/>
              </a:defRPr>
            </a:pPr>
            <a:r>
              <a:rPr sz="2400" b="0">
                <a:solidFill>
                  <a:srgbClr val="1A1815"/>
                </a:solidFill>
                <a:latin typeface="Geist"/>
                <a:ea typeface="Geist"/>
                <a:cs typeface="Geist"/>
              </a:rPr>
              <a:t>Which execution and evaluator contract will judge the attempt?</a:t>
            </a:r>
          </a:p>
        </p:txBody>
      </p:sp>
      <p:sp>
        <p:nvSpPr>
          <p:cNvPr id="6" name="">
            <a:extLst xmlns:a="http://schemas.openxmlformats.org/drawingml/2006/main">
              <a:ext uri="{FF2B5EF4-FFF2-40B4-BE49-F238E27FC236}">
                <a16:creationId xmlns:a16="http://schemas.microsoft.com/office/drawing/2014/main" id="{E9C808B7-2DB2-451B-B65E-E084F64E635F}"/>
              </a:ext>
            </a:extLst>
          </p:cNvPr>
          <p:cNvSpPr>
            <a:spLocks xmlns:a="http://schemas.openxmlformats.org/drawingml/2006/main" noGrp="1"/>
          </p:cNvSpPr>
          <p:nvPr/>
        </p:nvSpPr>
        <p:spPr>
          <a:xfrm xmlns:a="http://schemas.openxmlformats.org/drawingml/2006/main">
            <a:off x="685800" y="5095875"/>
            <a:ext cx="10668000" cy="762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025" b="0">
                <a:solidFill>
                  <a:srgbClr val="45403A"/>
                </a:solidFill>
                <a:latin typeface="Geist"/>
                <a:ea typeface="Geist"/>
                <a:cs typeface="Geist"/>
              </a:defRPr>
            </a:pPr>
            <a:r>
              <a:rPr sz="2025" b="0">
                <a:solidFill>
                  <a:srgbClr val="45403A"/>
                </a:solidFill>
                <a:latin typeface="Geist"/>
                <a:ea typeface="Geist"/>
                <a:cs typeface="Geist"/>
              </a:rPr>
              <a:t>The implementation guide maps these questions to source files,</a:t>
            </a:r>
          </a:p>
          <a:p xmlns:a="http://schemas.openxmlformats.org/drawingml/2006/main">
            <a:pPr>
              <a:defRPr sz="2025" b="0">
                <a:solidFill>
                  <a:srgbClr val="45403A"/>
                </a:solidFill>
                <a:latin typeface="Geist"/>
                <a:ea typeface="Geist"/>
                <a:cs typeface="Geist"/>
              </a:defRPr>
            </a:pPr>
            <a:r>
              <a:rPr sz="2025" b="0">
                <a:solidFill>
                  <a:srgbClr val="45403A"/>
                </a:solidFill>
                <a:latin typeface="Geist"/>
                <a:ea typeface="Geist"/>
                <a:cs typeface="Geist"/>
              </a:rPr>
              <a:t>API endpoints, schema names and a worked synthetic case.</a:t>
            </a:r>
          </a:p>
        </p:txBody>
      </p:sp>
      <p:sp>
        <p:nvSpPr>
          <p:cNvPr id="7" name="">
            <a:extLst xmlns:a="http://schemas.openxmlformats.org/drawingml/2006/main">
              <a:ext uri="{FF2B5EF4-FFF2-40B4-BE49-F238E27FC236}">
                <a16:creationId xmlns:a16="http://schemas.microsoft.com/office/drawing/2014/main" id="{65BA88CE-8003-49C1-B163-614139E5DC57}"/>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gradiahq.com/explainers/gradia-technical</a:t>
            </a:r>
          </a:p>
        </p:txBody>
      </p:sp>
      <p:sp>
        <p:nvSpPr>
          <p:cNvPr id="8" name="">
            <a:extLst xmlns:a="http://schemas.openxmlformats.org/drawingml/2006/main">
              <a:ext uri="{FF2B5EF4-FFF2-40B4-BE49-F238E27FC236}">
                <a16:creationId xmlns:a16="http://schemas.microsoft.com/office/drawing/2014/main" id="{F77E14D2-3361-42AF-A1E0-3D466377ED23}"/>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24</a:t>
            </a:r>
          </a:p>
        </p:txBody>
      </p:sp>
    </p:spTree>
    <p:extLst>
      <p:ext uri="{BB962C8B-B14F-4D97-AF65-F5344CB8AC3E}">
        <p14:creationId xmlns:p14="http://schemas.microsoft.com/office/powerpoint/2010/main" val="295749447"/>
      </p:ext>
    </p:extLst>
  </p:cSld>
</p:sld>
</file>

<file path=ppt/slides/slide3.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3d733dfd44874812"/>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9D354D0E-8351-4D18-91CF-BD6682871AF5}"/>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7BF11119-B719-460B-87E5-7539A77680DF}"/>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Technical architecture</a:t>
            </a:r>
          </a:p>
        </p:txBody>
      </p:sp>
      <p:sp>
        <p:nvSpPr>
          <p:cNvPr id="4" name="">
            <a:extLst xmlns:a="http://schemas.openxmlformats.org/drawingml/2006/main">
              <a:ext uri="{FF2B5EF4-FFF2-40B4-BE49-F238E27FC236}">
                <a16:creationId xmlns:a16="http://schemas.microsoft.com/office/drawing/2014/main" id="{F473E927-8F6F-4B70-A7EA-3CF9AADA71FD}"/>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225" b="0">
                <a:solidFill>
                  <a:srgbClr val="1A1815"/>
                </a:solidFill>
                <a:latin typeface="Fraunces"/>
                <a:ea typeface="Fraunces"/>
                <a:cs typeface="Fraunces"/>
              </a:defRPr>
            </a:pPr>
            <a:r>
              <a:rPr sz="3225" b="0">
                <a:solidFill>
                  <a:srgbClr val="1A1815"/>
                </a:solidFill>
                <a:latin typeface="Fraunces"/>
                <a:ea typeface="Fraunces"/>
                <a:cs typeface="Fraunces"/>
              </a:rPr>
              <a:t>Capture has separate permission and membership layers</a:t>
            </a:r>
          </a:p>
        </p:txBody>
      </p:sp>
      <p:graphicFrame>
        <p:nvGraphicFramePr>
          <p:cNvPr id="12" name=""/>
          <p:cNvGraphicFramePr/>
          <p:nvPr/>
        </p:nvGraphicFramePr>
        <p:xfrm>
          <a:off xmlns:a="http://schemas.openxmlformats.org/drawingml/2006/main" x="685800" y="2362200"/>
          <a:ext xmlns:a="http://schemas.openxmlformats.org/drawingml/2006/main" cx="10820400" cy="3448050"/>
        </p:xfrm>
        <a:graphic xmlns:a="http://schemas.openxmlformats.org/drawingml/2006/main">
          <a:graphicData uri="http://schemas.openxmlformats.org/drawingml/2006/table">
            <a:tbl>
              <a:tblPr/>
              <a:tblGrid>
                <a:gridCol w="2952750"/>
                <a:gridCol w="4105275"/>
                <a:gridCol w="3762375"/>
              </a:tblGrid>
              <a:tr h="689610">
                <a:tc>
                  <a:txBody>
                    <a:bodyPr lIns="95250" tIns="133350" rIns="171450" bIns="133350">
                      <a:noAutofit/>
                    </a:bodyPr>
                    <a:lstStyle/>
                    <a:p>
                      <a:r>
                        <a:rPr sz="1500" b="1">
                          <a:solidFill>
                            <a:srgbClr val="1A1815"/>
                          </a:solidFill>
                          <a:latin typeface="Geist"/>
                          <a:ea typeface="Geist"/>
                          <a:cs typeface="Geist"/>
                        </a:rPr>
                        <a:t>Object</a:t>
                      </a:r>
                    </a:p>
                  </a:txBody>
                  <a:tcPr marL="91440" marR="91440" marT="45720" marB="45720" anchor="ctr">
                    <a:lnL w="7620">
                      <a:solidFill>
                        <a:srgbClr val="EAE4DB"/>
                      </a:solidFill>
                    </a:lnL>
                    <a:lnR w="7620">
                      <a:solidFill>
                        <a:srgbClr val="EAE4DB"/>
                      </a:solidFill>
                    </a:lnR>
                    <a:lnT w="7620">
                      <a:solidFill>
                        <a:srgbClr val="EAE4DB"/>
                      </a:solidFill>
                    </a:lnT>
                    <a:lnB w="7620">
                      <a:solidFill>
                        <a:srgbClr val="EAE4DB"/>
                      </a:solidFill>
                    </a:lnB>
                    <a:solidFill>
                      <a:srgbClr val="FAF8F5"/>
                    </a:solidFill>
                  </a:tcPr>
                </a:tc>
                <a:tc>
                  <a:txBody>
                    <a:bodyPr lIns="95250" tIns="133350" rIns="171450" bIns="133350">
                      <a:noAutofit/>
                    </a:bodyPr>
                    <a:lstStyle/>
                    <a:p>
                      <a:r>
                        <a:rPr sz="1500" b="1">
                          <a:solidFill>
                            <a:srgbClr val="1A1815"/>
                          </a:solidFill>
                          <a:latin typeface="Geist"/>
                          <a:ea typeface="Geist"/>
                          <a:cs typeface="Geist"/>
                        </a:rPr>
                        <a:t>Purpose</a:t>
                      </a:r>
                    </a:p>
                  </a:txBody>
                  <a:tcPr marL="91440" marR="91440" marT="45720" marB="45720" anchor="ctr">
                    <a:lnR w="7620">
                      <a:solidFill>
                        <a:srgbClr val="EAE4DB"/>
                      </a:solidFill>
                    </a:lnR>
                    <a:lnT w="7620">
                      <a:solidFill>
                        <a:srgbClr val="EAE4DB"/>
                      </a:solidFill>
                    </a:lnT>
                    <a:lnB w="7620">
                      <a:solidFill>
                        <a:srgbClr val="EAE4DB"/>
                      </a:solidFill>
                    </a:lnB>
                    <a:solidFill>
                      <a:srgbClr val="FAF8F5"/>
                    </a:solidFill>
                  </a:tcPr>
                </a:tc>
                <a:tc>
                  <a:txBody>
                    <a:bodyPr lIns="95250" tIns="133350" rIns="171450" bIns="133350">
                      <a:noAutofit/>
                    </a:bodyPr>
                    <a:lstStyle/>
                    <a:p>
                      <a:r>
                        <a:rPr sz="1500" b="1">
                          <a:solidFill>
                            <a:srgbClr val="1A1815"/>
                          </a:solidFill>
                          <a:latin typeface="Geist"/>
                          <a:ea typeface="Geist"/>
                          <a:cs typeface="Geist"/>
                        </a:rPr>
                        <a:t>Who supplies authority</a:t>
                      </a:r>
                    </a:p>
                  </a:txBody>
                  <a:tcPr marL="91440" marR="91440" marT="45720" marB="45720" anchor="ctr">
                    <a:lnR w="7620">
                      <a:solidFill>
                        <a:srgbClr val="EAE4DB"/>
                      </a:solidFill>
                    </a:lnR>
                    <a:lnT w="7620">
                      <a:solidFill>
                        <a:srgbClr val="EAE4DB"/>
                      </a:solidFill>
                    </a:lnT>
                    <a:lnB w="7620">
                      <a:solidFill>
                        <a:srgbClr val="EAE4DB"/>
                      </a:solidFill>
                    </a:lnB>
                    <a:solidFill>
                      <a:srgbClr val="FAF8F5"/>
                    </a:solidFill>
                  </a:tcPr>
                </a:tc>
              </a:tr>
              <a:tr h="689610">
                <a:tc>
                  <a:txBody>
                    <a:bodyPr lIns="95250" tIns="133350" rIns="171450" bIns="133350">
                      <a:noAutofit/>
                    </a:bodyPr>
                    <a:lstStyle/>
                    <a:p>
                      <a:r>
                        <a:rPr sz="1650" b="0">
                          <a:solidFill>
                            <a:srgbClr val="45403A"/>
                          </a:solidFill>
                          <a:latin typeface="Geist"/>
                          <a:ea typeface="Geist"/>
                          <a:cs typeface="Geist"/>
                        </a:rPr>
                        <a:t>Capture scope</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Allowed accounts, resources, content and retention</a:t>
                      </a:r>
                    </a:p>
                  </a:txBody>
                  <a:tcPr marL="91440" marR="91440" marT="45720" marB="45720" anchor="ctr">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Named enterprise and participant approval</a:t>
                      </a:r>
                    </a:p>
                  </a:txBody>
                  <a:tcPr marL="91440" marR="91440" marT="45720" marB="45720" anchor="ctr">
                    <a:lnR w="7620">
                      <a:solidFill>
                        <a:srgbClr val="EAE4DB"/>
                      </a:solidFill>
                    </a:lnR>
                    <a:lnB w="7620">
                      <a:solidFill>
                        <a:srgbClr val="EAE4DB"/>
                      </a:solidFill>
                    </a:lnB>
                    <a:solidFill>
                      <a:srgbClr val="FAF8F5"/>
                    </a:solidFill>
                  </a:tcPr>
                </a:tc>
              </a:tr>
              <a:tr h="689610">
                <a:tc>
                  <a:txBody>
                    <a:bodyPr lIns="95250" tIns="133350" rIns="171450" bIns="133350">
                      <a:noAutofit/>
                    </a:bodyPr>
                    <a:lstStyle/>
                    <a:p>
                      <a:r>
                        <a:rPr sz="1650" b="0">
                          <a:solidFill>
                            <a:srgbClr val="45403A"/>
                          </a:solidFill>
                          <a:latin typeface="Geist"/>
                          <a:ea typeface="Geist"/>
                          <a:cs typeface="Geist"/>
                        </a:rPr>
                        <a:t>Session and observation</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Selected activity and explicit coverage gaps</a:t>
                      </a:r>
                    </a:p>
                  </a:txBody>
                  <a:tcPr marL="91440" marR="91440" marT="45720" marB="45720" anchor="ctr">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Collector/source identity within scope</a:t>
                      </a:r>
                    </a:p>
                  </a:txBody>
                  <a:tcPr marL="91440" marR="91440" marT="45720" marB="45720" anchor="ctr">
                    <a:lnR w="7620">
                      <a:solidFill>
                        <a:srgbClr val="EAE4DB"/>
                      </a:solidFill>
                    </a:lnR>
                    <a:lnB w="7620">
                      <a:solidFill>
                        <a:srgbClr val="EAE4DB"/>
                      </a:solidFill>
                    </a:lnB>
                    <a:solidFill>
                      <a:srgbClr val="FAF8F5"/>
                    </a:solidFill>
                  </a:tcPr>
                </a:tc>
              </a:tr>
              <a:tr h="689610">
                <a:tc>
                  <a:txBody>
                    <a:bodyPr lIns="95250" tIns="133350" rIns="171450" bIns="133350">
                      <a:noAutofit/>
                    </a:bodyPr>
                    <a:lstStyle/>
                    <a:p>
                      <a:r>
                        <a:rPr sz="1650" b="0">
                          <a:solidFill>
                            <a:srgbClr val="45403A"/>
                          </a:solidFill>
                          <a:latin typeface="Geist"/>
                          <a:ea typeface="Geist"/>
                          <a:cs typeface="Geist"/>
                        </a:rPr>
                        <a:t>Business case</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Observations assigned to one workflow instance</a:t>
                      </a:r>
                    </a:p>
                  </a:txBody>
                  <a:tcPr marL="91440" marR="91440" marT="45720" marB="45720" anchor="ctr">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Reviewable membership decisions</a:t>
                      </a:r>
                    </a:p>
                  </a:txBody>
                  <a:tcPr marL="91440" marR="91440" marT="45720" marB="45720" anchor="ctr">
                    <a:lnR w="7620">
                      <a:solidFill>
                        <a:srgbClr val="EAE4DB"/>
                      </a:solidFill>
                    </a:lnR>
                    <a:lnB w="7620">
                      <a:solidFill>
                        <a:srgbClr val="EAE4DB"/>
                      </a:solidFill>
                    </a:lnB>
                    <a:solidFill>
                      <a:srgbClr val="FAF8F5"/>
                    </a:solidFill>
                  </a:tcPr>
                </a:tc>
              </a:tr>
              <a:tr h="689610">
                <a:tc>
                  <a:txBody>
                    <a:bodyPr lIns="95250" tIns="133350" rIns="171450" bIns="133350">
                      <a:noAutofit/>
                    </a:bodyPr>
                    <a:lstStyle/>
                    <a:p>
                      <a:r>
                        <a:rPr sz="1650" b="0">
                          <a:solidFill>
                            <a:srgbClr val="45403A"/>
                          </a:solidFill>
                          <a:latin typeface="Geist"/>
                          <a:ea typeface="Geist"/>
                          <a:cs typeface="Geist"/>
                        </a:rPr>
                        <a:t>Verified case edition</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Exact included history and review state</a:t>
                      </a:r>
                    </a:p>
                  </a:txBody>
                  <a:tcPr marL="91440" marR="91440" marT="45720" marB="45720" anchor="ctr">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Authenticated human review</a:t>
                      </a:r>
                    </a:p>
                  </a:txBody>
                  <a:tcPr marL="91440" marR="91440" marT="45720" marB="45720" anchor="ctr">
                    <a:lnR w="7620">
                      <a:solidFill>
                        <a:srgbClr val="EAE4DB"/>
                      </a:solidFill>
                    </a:lnR>
                    <a:lnB w="7620">
                      <a:solidFill>
                        <a:srgbClr val="EAE4DB"/>
                      </a:solidFill>
                    </a:lnB>
                    <a:solidFill>
                      <a:srgbClr val="FAF8F5"/>
                    </a:solidFill>
                  </a:tcPr>
                </a:tc>
              </a:tr>
            </a:tbl>
          </a:graphicData>
        </a:graphic>
      </p:graphicFrame>
      <p:sp>
        <p:nvSpPr>
          <p:cNvPr id="6" name="">
            <a:extLst xmlns:a="http://schemas.openxmlformats.org/drawingml/2006/main">
              <a:ext uri="{FF2B5EF4-FFF2-40B4-BE49-F238E27FC236}">
                <a16:creationId xmlns:a16="http://schemas.microsoft.com/office/drawing/2014/main" id="{EE77ED65-DBC0-450B-BC94-A6A97F6E8CDC}"/>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The captured event, its case membership and its human review remain distinct.</a:t>
            </a:r>
          </a:p>
        </p:txBody>
      </p:sp>
      <p:sp>
        <p:nvSpPr>
          <p:cNvPr id="7" name="">
            <a:extLst xmlns:a="http://schemas.openxmlformats.org/drawingml/2006/main">
              <a:ext uri="{FF2B5EF4-FFF2-40B4-BE49-F238E27FC236}">
                <a16:creationId xmlns:a16="http://schemas.microsoft.com/office/drawing/2014/main" id="{E35DFF1F-BDDE-4161-BF12-9D7BD1EB4229}"/>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03</a:t>
            </a:r>
          </a:p>
        </p:txBody>
      </p:sp>
    </p:spTree>
    <p:extLst>
      <p:ext uri="{BB962C8B-B14F-4D97-AF65-F5344CB8AC3E}">
        <p14:creationId xmlns:p14="http://schemas.microsoft.com/office/powerpoint/2010/main" val="763069790"/>
      </p:ext>
    </p:extLst>
  </p:cSld>
</p:sld>
</file>

<file path=ppt/slides/slide4.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023f03cf924b419e"/>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20374F8C-60F4-42DD-BC0B-28C2416361D2}"/>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311106C5-A12A-49E1-9A73-6ED19A92E165}"/>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Technical architecture</a:t>
            </a:r>
          </a:p>
        </p:txBody>
      </p:sp>
      <p:sp>
        <p:nvSpPr>
          <p:cNvPr id="4" name="">
            <a:extLst xmlns:a="http://schemas.openxmlformats.org/drawingml/2006/main">
              <a:ext uri="{FF2B5EF4-FFF2-40B4-BE49-F238E27FC236}">
                <a16:creationId xmlns:a16="http://schemas.microsoft.com/office/drawing/2014/main" id="{2E9ADD13-028D-403D-8D5F-603C38FF7BF6}"/>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225" b="0">
                <a:solidFill>
                  <a:srgbClr val="1A1815"/>
                </a:solidFill>
                <a:latin typeface="Fraunces"/>
                <a:ea typeface="Fraunces"/>
                <a:cs typeface="Fraunces"/>
              </a:defRPr>
            </a:pPr>
            <a:r>
              <a:rPr sz="3225" b="0">
                <a:solidFill>
                  <a:srgbClr val="1A1815"/>
                </a:solidFill>
                <a:latin typeface="Fraunces"/>
                <a:ea typeface="Fraunces"/>
                <a:cs typeface="Fraunces"/>
              </a:rPr>
              <a:t>Each receiver has a declared acquisition boundary</a:t>
            </a:r>
          </a:p>
        </p:txBody>
      </p:sp>
      <p:graphicFrame>
        <p:nvGraphicFramePr>
          <p:cNvPr id="12" name=""/>
          <p:cNvGraphicFramePr/>
          <p:nvPr/>
        </p:nvGraphicFramePr>
        <p:xfrm>
          <a:off xmlns:a="http://schemas.openxmlformats.org/drawingml/2006/main" x="685800" y="2362200"/>
          <a:ext xmlns:a="http://schemas.openxmlformats.org/drawingml/2006/main" cx="10820400" cy="3448050"/>
        </p:xfrm>
        <a:graphic xmlns:a="http://schemas.openxmlformats.org/drawingml/2006/main">
          <a:graphicData uri="http://schemas.openxmlformats.org/drawingml/2006/table">
            <a:tbl>
              <a:tblPr/>
              <a:tblGrid>
                <a:gridCol w="2428875"/>
                <a:gridCol w="4000500"/>
                <a:gridCol w="4391025"/>
              </a:tblGrid>
              <a:tr h="689610">
                <a:tc>
                  <a:txBody>
                    <a:bodyPr lIns="95250" tIns="133350" rIns="171450" bIns="133350">
                      <a:noAutofit/>
                    </a:bodyPr>
                    <a:lstStyle/>
                    <a:p>
                      <a:r>
                        <a:rPr sz="1500" b="1">
                          <a:solidFill>
                            <a:srgbClr val="1A1815"/>
                          </a:solidFill>
                          <a:latin typeface="Geist"/>
                          <a:ea typeface="Geist"/>
                          <a:cs typeface="Geist"/>
                        </a:rPr>
                        <a:t>Receiver</a:t>
                      </a:r>
                    </a:p>
                  </a:txBody>
                  <a:tcPr marL="91440" marR="91440" marT="45720" marB="45720" anchor="ctr">
                    <a:lnL w="7620">
                      <a:solidFill>
                        <a:srgbClr val="EAE4DB"/>
                      </a:solidFill>
                    </a:lnL>
                    <a:lnR w="7620">
                      <a:solidFill>
                        <a:srgbClr val="EAE4DB"/>
                      </a:solidFill>
                    </a:lnR>
                    <a:lnT w="7620">
                      <a:solidFill>
                        <a:srgbClr val="EAE4DB"/>
                      </a:solidFill>
                    </a:lnT>
                    <a:lnB w="7620">
                      <a:solidFill>
                        <a:srgbClr val="EAE4DB"/>
                      </a:solidFill>
                    </a:lnB>
                    <a:solidFill>
                      <a:srgbClr val="FAF8F5"/>
                    </a:solidFill>
                  </a:tcPr>
                </a:tc>
                <a:tc>
                  <a:txBody>
                    <a:bodyPr lIns="95250" tIns="133350" rIns="171450" bIns="133350">
                      <a:noAutofit/>
                    </a:bodyPr>
                    <a:lstStyle/>
                    <a:p>
                      <a:r>
                        <a:rPr sz="1500" b="1">
                          <a:solidFill>
                            <a:srgbClr val="1A1815"/>
                          </a:solidFill>
                          <a:latin typeface="Geist"/>
                          <a:ea typeface="Geist"/>
                          <a:cs typeface="Geist"/>
                        </a:rPr>
                        <a:t>Collected surface</a:t>
                      </a:r>
                    </a:p>
                  </a:txBody>
                  <a:tcPr marL="91440" marR="91440" marT="45720" marB="45720" anchor="ctr">
                    <a:lnR w="7620">
                      <a:solidFill>
                        <a:srgbClr val="EAE4DB"/>
                      </a:solidFill>
                    </a:lnR>
                    <a:lnT w="7620">
                      <a:solidFill>
                        <a:srgbClr val="EAE4DB"/>
                      </a:solidFill>
                    </a:lnT>
                    <a:lnB w="7620">
                      <a:solidFill>
                        <a:srgbClr val="EAE4DB"/>
                      </a:solidFill>
                    </a:lnB>
                    <a:solidFill>
                      <a:srgbClr val="FAF8F5"/>
                    </a:solidFill>
                  </a:tcPr>
                </a:tc>
                <a:tc>
                  <a:txBody>
                    <a:bodyPr lIns="95250" tIns="133350" rIns="171450" bIns="133350">
                      <a:noAutofit/>
                    </a:bodyPr>
                    <a:lstStyle/>
                    <a:p>
                      <a:r>
                        <a:rPr sz="1500" b="1">
                          <a:solidFill>
                            <a:srgbClr val="1A1815"/>
                          </a:solidFill>
                          <a:latin typeface="Geist"/>
                          <a:ea typeface="Geist"/>
                          <a:cs typeface="Geist"/>
                        </a:rPr>
                        <a:t>Important boundary</a:t>
                      </a:r>
                    </a:p>
                  </a:txBody>
                  <a:tcPr marL="91440" marR="91440" marT="45720" marB="45720" anchor="ctr">
                    <a:lnR w="7620">
                      <a:solidFill>
                        <a:srgbClr val="EAE4DB"/>
                      </a:solidFill>
                    </a:lnR>
                    <a:lnT w="7620">
                      <a:solidFill>
                        <a:srgbClr val="EAE4DB"/>
                      </a:solidFill>
                    </a:lnT>
                    <a:lnB w="7620">
                      <a:solidFill>
                        <a:srgbClr val="EAE4DB"/>
                      </a:solidFill>
                    </a:lnB>
                    <a:solidFill>
                      <a:srgbClr val="FAF8F5"/>
                    </a:solidFill>
                  </a:tcPr>
                </a:tc>
              </a:tr>
              <a:tr h="689610">
                <a:tc>
                  <a:txBody>
                    <a:bodyPr lIns="95250" tIns="133350" rIns="171450" bIns="133350">
                      <a:noAutofit/>
                    </a:bodyPr>
                    <a:lstStyle/>
                    <a:p>
                      <a:r>
                        <a:rPr sz="1650" b="0">
                          <a:solidFill>
                            <a:srgbClr val="45403A"/>
                          </a:solidFill>
                          <a:latin typeface="Geist"/>
                          <a:ea typeface="Geist"/>
                          <a:cs typeface="Geist"/>
                        </a:rPr>
                        <a:t>Browser</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Categorical click/navigation metadata</a:t>
                      </a:r>
                    </a:p>
                  </a:txBody>
                  <a:tcPr marL="91440" marR="91440" marT="45720" marB="45720" anchor="ctr">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Exact approved HTTPS pages, explicit start</a:t>
                      </a:r>
                    </a:p>
                  </a:txBody>
                  <a:tcPr marL="91440" marR="91440" marT="45720" marB="45720" anchor="ctr">
                    <a:lnR w="7620">
                      <a:solidFill>
                        <a:srgbClr val="EAE4DB"/>
                      </a:solidFill>
                    </a:lnR>
                    <a:lnB w="7620">
                      <a:solidFill>
                        <a:srgbClr val="EAE4DB"/>
                      </a:solidFill>
                    </a:lnB>
                    <a:solidFill>
                      <a:srgbClr val="FAF8F5"/>
                    </a:solidFill>
                  </a:tcPr>
                </a:tc>
              </a:tr>
              <a:tr h="689610">
                <a:tc>
                  <a:txBody>
                    <a:bodyPr lIns="95250" tIns="133350" rIns="171450" bIns="133350">
                      <a:noAutofit/>
                    </a:bodyPr>
                    <a:lstStyle/>
                    <a:p>
                      <a:r>
                        <a:rPr sz="1650" b="0">
                          <a:solidFill>
                            <a:srgbClr val="45403A"/>
                          </a:solidFill>
                          <a:latin typeface="Geist"/>
                          <a:ea typeface="Geist"/>
                          <a:cs typeface="Geist"/>
                        </a:rPr>
                        <a:t>macOS 15.2+</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Selected approved native window</a:t>
                      </a:r>
                    </a:p>
                  </a:txBody>
                  <a:tcPr marL="91440" marR="91440" marT="45720" marB="45720" anchor="ctr">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Whole-window screenshot consent and review</a:t>
                      </a:r>
                    </a:p>
                  </a:txBody>
                  <a:tcPr marL="91440" marR="91440" marT="45720" marB="45720" anchor="ctr">
                    <a:lnR w="7620">
                      <a:solidFill>
                        <a:srgbClr val="EAE4DB"/>
                      </a:solidFill>
                    </a:lnR>
                    <a:lnB w="7620">
                      <a:solidFill>
                        <a:srgbClr val="EAE4DB"/>
                      </a:solidFill>
                    </a:lnB>
                    <a:solidFill>
                      <a:srgbClr val="FAF8F5"/>
                    </a:solidFill>
                  </a:tcPr>
                </a:tc>
              </a:tr>
              <a:tr h="689610">
                <a:tc>
                  <a:txBody>
                    <a:bodyPr lIns="95250" tIns="133350" rIns="171450" bIns="133350">
                      <a:noAutofit/>
                    </a:bodyPr>
                    <a:lstStyle/>
                    <a:p>
                      <a:r>
                        <a:rPr sz="1650" b="0">
                          <a:solidFill>
                            <a:srgbClr val="45403A"/>
                          </a:solidFill>
                          <a:latin typeface="Geist"/>
                          <a:ea typeface="Geist"/>
                          <a:cs typeface="Geist"/>
                        </a:rPr>
                        <a:t>Service adapters</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Selected provider records and optional content</a:t>
                      </a:r>
                    </a:p>
                  </a:txBody>
                  <a:tcPr marL="91440" marR="91440" marT="45720" marB="45720" anchor="ctr">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Pinned account/resource and provider limits</a:t>
                      </a:r>
                    </a:p>
                  </a:txBody>
                  <a:tcPr marL="91440" marR="91440" marT="45720" marB="45720" anchor="ctr">
                    <a:lnR w="7620">
                      <a:solidFill>
                        <a:srgbClr val="EAE4DB"/>
                      </a:solidFill>
                    </a:lnR>
                    <a:lnB w="7620">
                      <a:solidFill>
                        <a:srgbClr val="EAE4DB"/>
                      </a:solidFill>
                    </a:lnB>
                    <a:solidFill>
                      <a:srgbClr val="FAF8F5"/>
                    </a:solidFill>
                  </a:tcPr>
                </a:tc>
              </a:tr>
              <a:tr h="689610">
                <a:tc>
                  <a:txBody>
                    <a:bodyPr lIns="95250" tIns="133350" rIns="171450" bIns="133350">
                      <a:noAutofit/>
                    </a:bodyPr>
                    <a:lstStyle/>
                    <a:p>
                      <a:r>
                        <a:rPr sz="1650" b="0">
                          <a:solidFill>
                            <a:srgbClr val="45403A"/>
                          </a:solidFill>
                          <a:latin typeface="Geist"/>
                          <a:ea typeface="Geist"/>
                          <a:cs typeface="Geist"/>
                        </a:rPr>
                        <a:t>Microsoft renewal</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Existing delegated mail/Teams access</a:t>
                      </a:r>
                    </a:p>
                  </a:txBody>
                  <a:tcPr marL="91440" marR="91440" marT="45720" marB="45720" anchor="ctr">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No new consent or scope expansion</a:t>
                      </a:r>
                    </a:p>
                  </a:txBody>
                  <a:tcPr marL="91440" marR="91440" marT="45720" marB="45720" anchor="ctr">
                    <a:lnR w="7620">
                      <a:solidFill>
                        <a:srgbClr val="EAE4DB"/>
                      </a:solidFill>
                    </a:lnR>
                    <a:lnB w="7620">
                      <a:solidFill>
                        <a:srgbClr val="EAE4DB"/>
                      </a:solidFill>
                    </a:lnB>
                    <a:solidFill>
                      <a:srgbClr val="FAF8F5"/>
                    </a:solidFill>
                  </a:tcPr>
                </a:tc>
              </a:tr>
            </a:tbl>
          </a:graphicData>
        </a:graphic>
      </p:graphicFrame>
      <p:sp>
        <p:nvSpPr>
          <p:cNvPr id="6" name="">
            <a:extLst xmlns:a="http://schemas.openxmlformats.org/drawingml/2006/main">
              <a:ext uri="{FF2B5EF4-FFF2-40B4-BE49-F238E27FC236}">
                <a16:creationId xmlns:a16="http://schemas.microsoft.com/office/drawing/2014/main" id="{4655E243-B713-413E-89D4-2BB6CE6AD5C7}"/>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Screenshots and sanitized text require their own permission and review.</a:t>
            </a:r>
          </a:p>
        </p:txBody>
      </p:sp>
      <p:sp>
        <p:nvSpPr>
          <p:cNvPr id="7" name="">
            <a:extLst xmlns:a="http://schemas.openxmlformats.org/drawingml/2006/main">
              <a:ext uri="{FF2B5EF4-FFF2-40B4-BE49-F238E27FC236}">
                <a16:creationId xmlns:a16="http://schemas.microsoft.com/office/drawing/2014/main" id="{C0FBF032-F1F3-4885-8207-01C56A468554}"/>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04</a:t>
            </a:r>
          </a:p>
        </p:txBody>
      </p:sp>
    </p:spTree>
    <p:extLst>
      <p:ext uri="{BB962C8B-B14F-4D97-AF65-F5344CB8AC3E}">
        <p14:creationId xmlns:p14="http://schemas.microsoft.com/office/powerpoint/2010/main" val="991761263"/>
      </p:ext>
    </p:extLst>
  </p:cSld>
</p:sld>
</file>

<file path=ppt/slides/slide5.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c6816370da3a4dc1"/>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31B50082-7425-4E34-9B0A-FD38F0C55F55}"/>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90ABBBE7-AB28-42B8-A9C3-4B89D1ED1002}"/>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Technical architecture</a:t>
            </a:r>
          </a:p>
        </p:txBody>
      </p:sp>
      <p:sp>
        <p:nvSpPr>
          <p:cNvPr id="4" name="">
            <a:extLst xmlns:a="http://schemas.openxmlformats.org/drawingml/2006/main">
              <a:ext uri="{FF2B5EF4-FFF2-40B4-BE49-F238E27FC236}">
                <a16:creationId xmlns:a16="http://schemas.microsoft.com/office/drawing/2014/main" id="{E57C84E5-5B65-4089-88FB-3DF5D643F106}"/>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225" b="0">
                <a:solidFill>
                  <a:srgbClr val="1A1815"/>
                </a:solidFill>
                <a:latin typeface="Fraunces"/>
                <a:ea typeface="Fraunces"/>
                <a:cs typeface="Fraunces"/>
              </a:defRPr>
            </a:pPr>
            <a:r>
              <a:rPr sz="3225" b="0">
                <a:solidFill>
                  <a:srgbClr val="1A1815"/>
                </a:solidFill>
                <a:latin typeface="Fraunces"/>
                <a:ea typeface="Fraunces"/>
                <a:cs typeface="Fraunces"/>
              </a:rPr>
              <a:t>Encryption protects specific storage boundaries</a:t>
            </a:r>
          </a:p>
        </p:txBody>
      </p:sp>
      <p:graphicFrame>
        <p:nvGraphicFramePr>
          <p:cNvPr id="12" name=""/>
          <p:cNvGraphicFramePr/>
          <p:nvPr/>
        </p:nvGraphicFramePr>
        <p:xfrm>
          <a:off xmlns:a="http://schemas.openxmlformats.org/drawingml/2006/main" x="685800" y="2362200"/>
          <a:ext xmlns:a="http://schemas.openxmlformats.org/drawingml/2006/main" cx="10820400" cy="3505200"/>
        </p:xfrm>
        <a:graphic xmlns:a="http://schemas.openxmlformats.org/drawingml/2006/main">
          <a:graphicData uri="http://schemas.openxmlformats.org/drawingml/2006/table">
            <a:tbl>
              <a:tblPr/>
              <a:tblGrid>
                <a:gridCol w="3067050"/>
                <a:gridCol w="3905250"/>
                <a:gridCol w="3848100"/>
              </a:tblGrid>
              <a:tr h="701040">
                <a:tc>
                  <a:txBody>
                    <a:bodyPr lIns="95250" tIns="133350" rIns="171450" bIns="133350">
                      <a:noAutofit/>
                    </a:bodyPr>
                    <a:lstStyle/>
                    <a:p>
                      <a:r>
                        <a:rPr sz="1500" b="1">
                          <a:solidFill>
                            <a:srgbClr val="1A1815"/>
                          </a:solidFill>
                          <a:latin typeface="Geist"/>
                          <a:ea typeface="Geist"/>
                          <a:cs typeface="Geist"/>
                        </a:rPr>
                        <a:t>Storage</a:t>
                      </a:r>
                    </a:p>
                  </a:txBody>
                  <a:tcPr marL="91440" marR="91440" marT="45720" marB="45720" anchor="ctr">
                    <a:lnL w="7620">
                      <a:solidFill>
                        <a:srgbClr val="EAE4DB"/>
                      </a:solidFill>
                    </a:lnL>
                    <a:lnR w="7620">
                      <a:solidFill>
                        <a:srgbClr val="EAE4DB"/>
                      </a:solidFill>
                    </a:lnR>
                    <a:lnT w="7620">
                      <a:solidFill>
                        <a:srgbClr val="EAE4DB"/>
                      </a:solidFill>
                    </a:lnT>
                    <a:lnB w="7620">
                      <a:solidFill>
                        <a:srgbClr val="EAE4DB"/>
                      </a:solidFill>
                    </a:lnB>
                    <a:solidFill>
                      <a:srgbClr val="FAF8F5"/>
                    </a:solidFill>
                  </a:tcPr>
                </a:tc>
                <a:tc>
                  <a:txBody>
                    <a:bodyPr lIns="95250" tIns="133350" rIns="171450" bIns="133350">
                      <a:noAutofit/>
                    </a:bodyPr>
                    <a:lstStyle/>
                    <a:p>
                      <a:r>
                        <a:rPr sz="1500" b="1">
                          <a:solidFill>
                            <a:srgbClr val="1A1815"/>
                          </a:solidFill>
                          <a:latin typeface="Geist"/>
                          <a:ea typeface="Geist"/>
                          <a:cs typeface="Geist"/>
                        </a:rPr>
                        <a:t>Protection</a:t>
                      </a:r>
                    </a:p>
                  </a:txBody>
                  <a:tcPr marL="91440" marR="91440" marT="45720" marB="45720" anchor="ctr">
                    <a:lnR w="7620">
                      <a:solidFill>
                        <a:srgbClr val="EAE4DB"/>
                      </a:solidFill>
                    </a:lnR>
                    <a:lnT w="7620">
                      <a:solidFill>
                        <a:srgbClr val="EAE4DB"/>
                      </a:solidFill>
                    </a:lnT>
                    <a:lnB w="7620">
                      <a:solidFill>
                        <a:srgbClr val="EAE4DB"/>
                      </a:solidFill>
                    </a:lnB>
                    <a:solidFill>
                      <a:srgbClr val="FAF8F5"/>
                    </a:solidFill>
                  </a:tcPr>
                </a:tc>
                <a:tc>
                  <a:txBody>
                    <a:bodyPr lIns="95250" tIns="133350" rIns="171450" bIns="133350">
                      <a:noAutofit/>
                    </a:bodyPr>
                    <a:lstStyle/>
                    <a:p>
                      <a:r>
                        <a:rPr sz="1500" b="1">
                          <a:solidFill>
                            <a:srgbClr val="1A1815"/>
                          </a:solidFill>
                          <a:latin typeface="Geist"/>
                          <a:ea typeface="Geist"/>
                          <a:cs typeface="Geist"/>
                        </a:rPr>
                        <a:t>Practical limit</a:t>
                      </a:r>
                    </a:p>
                  </a:txBody>
                  <a:tcPr marL="91440" marR="91440" marT="45720" marB="45720" anchor="ctr">
                    <a:lnR w="7620">
                      <a:solidFill>
                        <a:srgbClr val="EAE4DB"/>
                      </a:solidFill>
                    </a:lnR>
                    <a:lnT w="7620">
                      <a:solidFill>
                        <a:srgbClr val="EAE4DB"/>
                      </a:solidFill>
                    </a:lnT>
                    <a:lnB w="7620">
                      <a:solidFill>
                        <a:srgbClr val="EAE4DB"/>
                      </a:solidFill>
                    </a:lnB>
                    <a:solidFill>
                      <a:srgbClr val="FAF8F5"/>
                    </a:solidFill>
                  </a:tcPr>
                </a:tc>
              </a:tr>
              <a:tr h="701040">
                <a:tc>
                  <a:txBody>
                    <a:bodyPr lIns="95250" tIns="133350" rIns="171450" bIns="133350">
                      <a:noAutofit/>
                    </a:bodyPr>
                    <a:lstStyle/>
                    <a:p>
                      <a:r>
                        <a:rPr sz="1650" b="0">
                          <a:solidFill>
                            <a:srgbClr val="45403A"/>
                          </a:solidFill>
                          <a:latin typeface="Geist"/>
                          <a:ea typeface="Geist"/>
                          <a:cs typeface="Geist"/>
                        </a:rPr>
                        <a:t>Browser local store / connector SQLite</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Local metadata remains readable</a:t>
                      </a:r>
                    </a:p>
                  </a:txBody>
                  <a:tcPr marL="91440" marR="91440" marT="45720" marB="45720" anchor="ctr">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Use a controlled participant device</a:t>
                      </a:r>
                    </a:p>
                  </a:txBody>
                  <a:tcPr marL="91440" marR="91440" marT="45720" marB="45720" anchor="ctr">
                    <a:lnR w="7620">
                      <a:solidFill>
                        <a:srgbClr val="EAE4DB"/>
                      </a:solidFill>
                    </a:lnR>
                    <a:lnB w="7620">
                      <a:solidFill>
                        <a:srgbClr val="EAE4DB"/>
                      </a:solidFill>
                    </a:lnB>
                    <a:solidFill>
                      <a:srgbClr val="FAF8F5"/>
                    </a:solidFill>
                  </a:tcPr>
                </a:tc>
              </a:tr>
              <a:tr h="701040">
                <a:tc>
                  <a:txBody>
                    <a:bodyPr lIns="95250" tIns="133350" rIns="171450" bIns="133350">
                      <a:noAutofit/>
                    </a:bodyPr>
                    <a:lstStyle/>
                    <a:p>
                      <a:r>
                        <a:rPr sz="1650" b="0">
                          <a:solidFill>
                            <a:srgbClr val="45403A"/>
                          </a:solidFill>
                          <a:latin typeface="Geist"/>
                          <a:ea typeface="Geist"/>
                          <a:cs typeface="Geist"/>
                        </a:rPr>
                        <a:t>Desktop vault / optional content</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Encrypted local persistence</a:t>
                      </a:r>
                    </a:p>
                  </a:txBody>
                  <a:tcPr marL="91440" marR="91440" marT="45720" marB="45720" anchor="ctr">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Masking and redaction still need review</a:t>
                      </a:r>
                    </a:p>
                  </a:txBody>
                  <a:tcPr marL="91440" marR="91440" marT="45720" marB="45720" anchor="ctr">
                    <a:lnR w="7620">
                      <a:solidFill>
                        <a:srgbClr val="EAE4DB"/>
                      </a:solidFill>
                    </a:lnR>
                    <a:lnB w="7620">
                      <a:solidFill>
                        <a:srgbClr val="EAE4DB"/>
                      </a:solidFill>
                    </a:lnB>
                    <a:solidFill>
                      <a:srgbClr val="FAF8F5"/>
                    </a:solidFill>
                  </a:tcPr>
                </a:tc>
              </a:tr>
              <a:tr h="701040">
                <a:tc>
                  <a:txBody>
                    <a:bodyPr lIns="95250" tIns="133350" rIns="171450" bIns="133350">
                      <a:noAutofit/>
                    </a:bodyPr>
                    <a:lstStyle/>
                    <a:p>
                      <a:r>
                        <a:rPr sz="1650" b="0">
                          <a:solidFill>
                            <a:srgbClr val="45403A"/>
                          </a:solidFill>
                          <a:latin typeface="Geist"/>
                          <a:ea typeface="Geist"/>
                          <a:cs typeface="Geist"/>
                        </a:rPr>
                        <a:t>Managed Observer state</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AES-256-GCM with org/project AAD</a:t>
                      </a:r>
                    </a:p>
                  </a:txBody>
                  <a:tcPr marL="91440" marR="91440" marT="45720" marB="45720" anchor="ctr">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Bounded serialized workspace state</a:t>
                      </a:r>
                    </a:p>
                  </a:txBody>
                  <a:tcPr marL="91440" marR="91440" marT="45720" marB="45720" anchor="ctr">
                    <a:lnR w="7620">
                      <a:solidFill>
                        <a:srgbClr val="EAE4DB"/>
                      </a:solidFill>
                    </a:lnR>
                    <a:lnB w="7620">
                      <a:solidFill>
                        <a:srgbClr val="EAE4DB"/>
                      </a:solidFill>
                    </a:lnB>
                    <a:solidFill>
                      <a:srgbClr val="FAF8F5"/>
                    </a:solidFill>
                  </a:tcPr>
                </a:tc>
              </a:tr>
              <a:tr h="701040">
                <a:tc>
                  <a:txBody>
                    <a:bodyPr lIns="95250" tIns="133350" rIns="171450" bIns="133350">
                      <a:noAutofit/>
                    </a:bodyPr>
                    <a:lstStyle/>
                    <a:p>
                      <a:r>
                        <a:rPr sz="1650" b="0">
                          <a:solidFill>
                            <a:srgbClr val="45403A"/>
                          </a:solidFill>
                          <a:latin typeface="Geist"/>
                          <a:ea typeface="Geist"/>
                          <a:cs typeface="Geist"/>
                        </a:rPr>
                        <a:t>Graph refresh-token store</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Encrypted, scope-bound private POSIX store</a:t>
                      </a:r>
                    </a:p>
                  </a:txBody>
                  <a:tcPr marL="91440" marR="91440" marT="45720" marB="45720" anchor="ctr">
                    <a:lnR w="7620">
                      <a:solidFill>
                        <a:srgbClr val="EAE4DB"/>
                      </a:solidFill>
                    </a:lnR>
                    <a:lnB w="7620">
                      <a:solidFill>
                        <a:srgbClr val="EAE4DB"/>
                      </a:solidFill>
                    </a:lnB>
                    <a:solidFill>
                      <a:srgbClr val="FAF8F5"/>
                    </a:solidFill>
                  </a:tcPr>
                </a:tc>
                <a:tc>
                  <a:txBody>
                    <a:bodyPr lIns="95250" tIns="133350" rIns="171450" bIns="133350">
                      <a:noAutofit/>
                    </a:bodyPr>
                    <a:lstStyle/>
                    <a:p>
                      <a:r>
                        <a:rPr sz="1650" b="0">
                          <a:solidFill>
                            <a:srgbClr val="45403A"/>
                          </a:solidFill>
                          <a:latin typeface="Geist"/>
                          <a:ea typeface="Geist"/>
                          <a:cs typeface="Geist"/>
                        </a:rPr>
                        <a:t>Access token in memory, durable halt on terminal failure</a:t>
                      </a:r>
                    </a:p>
                  </a:txBody>
                  <a:tcPr marL="91440" marR="91440" marT="45720" marB="45720" anchor="ctr">
                    <a:lnR w="7620">
                      <a:solidFill>
                        <a:srgbClr val="EAE4DB"/>
                      </a:solidFill>
                    </a:lnR>
                    <a:lnB w="7620">
                      <a:solidFill>
                        <a:srgbClr val="EAE4DB"/>
                      </a:solidFill>
                    </a:lnB>
                    <a:solidFill>
                      <a:srgbClr val="FAF8F5"/>
                    </a:solidFill>
                  </a:tcPr>
                </a:tc>
              </a:tr>
            </a:tbl>
          </a:graphicData>
        </a:graphic>
      </p:graphicFrame>
      <p:sp>
        <p:nvSpPr>
          <p:cNvPr id="6" name="">
            <a:extLst xmlns:a="http://schemas.openxmlformats.org/drawingml/2006/main">
              <a:ext uri="{FF2B5EF4-FFF2-40B4-BE49-F238E27FC236}">
                <a16:creationId xmlns:a16="http://schemas.microsoft.com/office/drawing/2014/main" id="{C1239070-0497-4AF3-8451-91352C13B7BE}"/>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AAD means authenticated additional data. It binds ciphertext to its declared context.</a:t>
            </a:r>
          </a:p>
        </p:txBody>
      </p:sp>
      <p:sp>
        <p:nvSpPr>
          <p:cNvPr id="7" name="">
            <a:extLst xmlns:a="http://schemas.openxmlformats.org/drawingml/2006/main">
              <a:ext uri="{FF2B5EF4-FFF2-40B4-BE49-F238E27FC236}">
                <a16:creationId xmlns:a16="http://schemas.microsoft.com/office/drawing/2014/main" id="{C0F12808-4B36-45DE-864C-CBAF2E39BE6C}"/>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05</a:t>
            </a:r>
          </a:p>
        </p:txBody>
      </p:sp>
    </p:spTree>
    <p:extLst>
      <p:ext uri="{BB962C8B-B14F-4D97-AF65-F5344CB8AC3E}">
        <p14:creationId xmlns:p14="http://schemas.microsoft.com/office/powerpoint/2010/main" val="106937376"/>
      </p:ext>
    </p:extLst>
  </p:cSld>
</p:sld>
</file>

<file path=ppt/slides/slide6.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19" name=""/>
          <p:cNvPicPr>
            <a:picLocks xmlns:a="http://schemas.openxmlformats.org/drawingml/2006/main" noChangeAspect="1"/>
          </p:cNvPicPr>
          <p:nvPr/>
        </p:nvPicPr>
        <p:blipFill>
          <a:blip xmlns:r="http://schemas.openxmlformats.org/officeDocument/2006/relationships" xmlns:a="http://schemas.openxmlformats.org/drawingml/2006/main" r:embed="Rf7b6d308ff224937"/>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473FDA89-050C-4DF7-8256-06756A06B49E}"/>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EFA284B8-C111-4FF6-9CD4-933202DB64AE}"/>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Technical architecture</a:t>
            </a:r>
          </a:p>
        </p:txBody>
      </p:sp>
      <p:sp>
        <p:nvSpPr>
          <p:cNvPr id="4" name="">
            <a:extLst xmlns:a="http://schemas.openxmlformats.org/drawingml/2006/main">
              <a:ext uri="{FF2B5EF4-FFF2-40B4-BE49-F238E27FC236}">
                <a16:creationId xmlns:a16="http://schemas.microsoft.com/office/drawing/2014/main" id="{A420235E-C49A-401E-AB07-270B8845185F}"/>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225" b="0">
                <a:solidFill>
                  <a:srgbClr val="1A1815"/>
                </a:solidFill>
                <a:latin typeface="Fraunces"/>
                <a:ea typeface="Fraunces"/>
                <a:cs typeface="Fraunces"/>
              </a:defRPr>
            </a:pPr>
            <a:r>
              <a:rPr sz="3225" b="0">
                <a:solidFill>
                  <a:srgbClr val="1A1815"/>
                </a:solidFill>
                <a:latin typeface="Fraunces"/>
                <a:ea typeface="Fraunces"/>
                <a:cs typeface="Fraunces"/>
              </a:rPr>
              <a:t>An outbox preserves exact delivery through uncertainty</a:t>
            </a:r>
          </a:p>
        </p:txBody>
      </p:sp>
      <p:sp>
        <p:nvSpPr>
          <p:cNvPr id="5" name="">
            <a:extLst xmlns:a="http://schemas.openxmlformats.org/drawingml/2006/main">
              <a:ext uri="{FF2B5EF4-FFF2-40B4-BE49-F238E27FC236}">
                <a16:creationId xmlns:a16="http://schemas.microsoft.com/office/drawing/2014/main" id="{5097E65D-2365-451F-AFF4-BAFEDE46D629}"/>
              </a:ext>
            </a:extLst>
          </p:cNvPr>
          <p:cNvSpPr>
            <a:spLocks xmlns:a="http://schemas.openxmlformats.org/drawingml/2006/main" noGrp="1"/>
          </p:cNvSpPr>
          <p:nvPr/>
        </p:nvSpPr>
        <p:spPr>
          <a:xfrm xmlns:a="http://schemas.openxmlformats.org/drawingml/2006/main">
            <a:off x="685800" y="2333625"/>
            <a:ext cx="34036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A84416"/>
                </a:solidFill>
                <a:latin typeface="Geist Mono"/>
                <a:ea typeface="Geist Mono"/>
                <a:cs typeface="Geist Mono"/>
              </a:defRPr>
            </a:pPr>
            <a:r>
              <a:rPr sz="1200" b="0">
                <a:solidFill>
                  <a:srgbClr val="A84416"/>
                </a:solidFill>
                <a:latin typeface="Geist Mono"/>
                <a:ea typeface="Geist Mono"/>
                <a:cs typeface="Geist Mono"/>
              </a:rPr>
              <a:t>01</a:t>
            </a:r>
          </a:p>
        </p:txBody>
      </p:sp>
      <p:sp>
        <p:nvSpPr>
          <p:cNvPr id="6" name="">
            <a:extLst xmlns:a="http://schemas.openxmlformats.org/drawingml/2006/main">
              <a:ext uri="{FF2B5EF4-FFF2-40B4-BE49-F238E27FC236}">
                <a16:creationId xmlns:a16="http://schemas.microsoft.com/office/drawing/2014/main" id="{09D4802E-5B62-419C-8624-3680480A85B8}"/>
              </a:ext>
            </a:extLst>
          </p:cNvPr>
          <p:cNvSpPr>
            <a:spLocks xmlns:a="http://schemas.openxmlformats.org/drawingml/2006/main" noGrp="1"/>
          </p:cNvSpPr>
          <p:nvPr/>
        </p:nvSpPr>
        <p:spPr>
          <a:xfrm xmlns:a="http://schemas.openxmlformats.org/drawingml/2006/main">
            <a:off x="685800" y="2743200"/>
            <a:ext cx="3403600" cy="19050"/>
          </a:xfrm>
          <a:prstGeom xmlns:a="http://schemas.openxmlformats.org/drawingml/2006/main" prst="rect">
            <a:avLst/>
          </a:prstGeom>
          <a:solidFill xmlns:a="http://schemas.openxmlformats.org/drawingml/2006/main">
            <a:srgbClr val="EAE4DB"/>
          </a:solidFill>
          <a:ln xmlns:a="http://schemas.openxmlformats.org/drawingml/2006/main" w="0">
            <a:noFill/>
          </a:ln>
        </p:spPr>
      </p:sp>
      <p:sp>
        <p:nvSpPr>
          <p:cNvPr id="7" name="">
            <a:extLst xmlns:a="http://schemas.openxmlformats.org/drawingml/2006/main">
              <a:ext uri="{FF2B5EF4-FFF2-40B4-BE49-F238E27FC236}">
                <a16:creationId xmlns:a16="http://schemas.microsoft.com/office/drawing/2014/main" id="{96AAEF27-C572-4D09-91E4-82954B68C03D}"/>
              </a:ext>
            </a:extLst>
          </p:cNvPr>
          <p:cNvSpPr>
            <a:spLocks xmlns:a="http://schemas.openxmlformats.org/drawingml/2006/main" noGrp="1"/>
          </p:cNvSpPr>
          <p:nvPr/>
        </p:nvSpPr>
        <p:spPr>
          <a:xfrm xmlns:a="http://schemas.openxmlformats.org/drawingml/2006/main">
            <a:off x="685800" y="3000375"/>
            <a:ext cx="340360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1">
                <a:solidFill>
                  <a:srgbClr val="1A1815"/>
                </a:solidFill>
                <a:latin typeface="Geist"/>
                <a:ea typeface="Geist"/>
                <a:cs typeface="Geist"/>
              </a:defRPr>
            </a:pPr>
            <a:r>
              <a:rPr sz="2175" b="1">
                <a:solidFill>
                  <a:srgbClr val="1A1815"/>
                </a:solidFill>
                <a:latin typeface="Geist"/>
                <a:ea typeface="Geist"/>
                <a:cs typeface="Geist"/>
              </a:rPr>
              <a:t>Persist export</a:t>
            </a:r>
          </a:p>
        </p:txBody>
      </p:sp>
      <p:sp>
        <p:nvSpPr>
          <p:cNvPr id="8" name="">
            <a:extLst xmlns:a="http://schemas.openxmlformats.org/drawingml/2006/main">
              <a:ext uri="{FF2B5EF4-FFF2-40B4-BE49-F238E27FC236}">
                <a16:creationId xmlns:a16="http://schemas.microsoft.com/office/drawing/2014/main" id="{C83258D1-E847-40A2-B8A1-64512491BAC0}"/>
              </a:ext>
            </a:extLst>
          </p:cNvPr>
          <p:cNvSpPr>
            <a:spLocks xmlns:a="http://schemas.openxmlformats.org/drawingml/2006/main" noGrp="1"/>
          </p:cNvSpPr>
          <p:nvPr/>
        </p:nvSpPr>
        <p:spPr>
          <a:xfrm xmlns:a="http://schemas.openxmlformats.org/drawingml/2006/main">
            <a:off x="685800" y="3857625"/>
            <a:ext cx="3403600" cy="1238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725" b="0">
                <a:solidFill>
                  <a:srgbClr val="45403A"/>
                </a:solidFill>
                <a:latin typeface="Geist"/>
                <a:ea typeface="Geist"/>
                <a:cs typeface="Geist"/>
              </a:defRPr>
            </a:pPr>
            <a:r>
              <a:rPr sz="1725" b="0">
                <a:solidFill>
                  <a:srgbClr val="45403A"/>
                </a:solidFill>
                <a:latin typeface="Geist"/>
                <a:ea typeface="Geist"/>
                <a:cs typeface="Geist"/>
              </a:rPr>
              <a:t>The collector holds an immutable</a:t>
            </a:r>
          </a:p>
          <a:p xmlns:a="http://schemas.openxmlformats.org/drawingml/2006/main">
            <a:pPr>
              <a:defRPr sz="1725" b="0">
                <a:solidFill>
                  <a:srgbClr val="45403A"/>
                </a:solidFill>
                <a:latin typeface="Geist"/>
                <a:ea typeface="Geist"/>
                <a:cs typeface="Geist"/>
              </a:defRPr>
            </a:pPr>
            <a:r>
              <a:rPr sz="1725" b="0">
                <a:solidFill>
                  <a:srgbClr val="45403A"/>
                </a:solidFill>
                <a:latin typeface="Geist"/>
                <a:ea typeface="Geist"/>
                <a:cs typeface="Geist"/>
              </a:rPr>
              <a:t>pending export before delivery.</a:t>
            </a:r>
          </a:p>
        </p:txBody>
      </p:sp>
      <p:sp>
        <p:nvSpPr>
          <p:cNvPr id="9" name="">
            <a:extLst xmlns:a="http://schemas.openxmlformats.org/drawingml/2006/main">
              <a:ext uri="{FF2B5EF4-FFF2-40B4-BE49-F238E27FC236}">
                <a16:creationId xmlns:a16="http://schemas.microsoft.com/office/drawing/2014/main" id="{45F1DD41-D7B1-499E-B897-CCA60383915A}"/>
              </a:ext>
            </a:extLst>
          </p:cNvPr>
          <p:cNvSpPr>
            <a:spLocks xmlns:a="http://schemas.openxmlformats.org/drawingml/2006/main" noGrp="1"/>
          </p:cNvSpPr>
          <p:nvPr/>
        </p:nvSpPr>
        <p:spPr>
          <a:xfrm xmlns:a="http://schemas.openxmlformats.org/drawingml/2006/main">
            <a:off x="4394200" y="2333625"/>
            <a:ext cx="34036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A84416"/>
                </a:solidFill>
                <a:latin typeface="Geist Mono"/>
                <a:ea typeface="Geist Mono"/>
                <a:cs typeface="Geist Mono"/>
              </a:defRPr>
            </a:pPr>
            <a:r>
              <a:rPr sz="1200" b="0">
                <a:solidFill>
                  <a:srgbClr val="A84416"/>
                </a:solidFill>
                <a:latin typeface="Geist Mono"/>
                <a:ea typeface="Geist Mono"/>
                <a:cs typeface="Geist Mono"/>
              </a:rPr>
              <a:t>02</a:t>
            </a:r>
          </a:p>
        </p:txBody>
      </p:sp>
      <p:sp>
        <p:nvSpPr>
          <p:cNvPr id="10" name="">
            <a:extLst xmlns:a="http://schemas.openxmlformats.org/drawingml/2006/main">
              <a:ext uri="{FF2B5EF4-FFF2-40B4-BE49-F238E27FC236}">
                <a16:creationId xmlns:a16="http://schemas.microsoft.com/office/drawing/2014/main" id="{460CE444-36FF-42E2-AD9F-DCCD328A40FC}"/>
              </a:ext>
            </a:extLst>
          </p:cNvPr>
          <p:cNvSpPr>
            <a:spLocks xmlns:a="http://schemas.openxmlformats.org/drawingml/2006/main" noGrp="1"/>
          </p:cNvSpPr>
          <p:nvPr/>
        </p:nvSpPr>
        <p:spPr>
          <a:xfrm xmlns:a="http://schemas.openxmlformats.org/drawingml/2006/main">
            <a:off x="4394200" y="2743200"/>
            <a:ext cx="3403600" cy="19050"/>
          </a:xfrm>
          <a:prstGeom xmlns:a="http://schemas.openxmlformats.org/drawingml/2006/main" prst="rect">
            <a:avLst/>
          </a:prstGeom>
          <a:solidFill xmlns:a="http://schemas.openxmlformats.org/drawingml/2006/main">
            <a:srgbClr val="EAE4DB"/>
          </a:solidFill>
          <a:ln xmlns:a="http://schemas.openxmlformats.org/drawingml/2006/main" w="0">
            <a:noFill/>
          </a:ln>
        </p:spPr>
      </p:sp>
      <p:sp>
        <p:nvSpPr>
          <p:cNvPr id="11" name="">
            <a:extLst xmlns:a="http://schemas.openxmlformats.org/drawingml/2006/main">
              <a:ext uri="{FF2B5EF4-FFF2-40B4-BE49-F238E27FC236}">
                <a16:creationId xmlns:a16="http://schemas.microsoft.com/office/drawing/2014/main" id="{3257C36F-8B07-4572-A01E-6DB181F31095}"/>
              </a:ext>
            </a:extLst>
          </p:cNvPr>
          <p:cNvSpPr>
            <a:spLocks xmlns:a="http://schemas.openxmlformats.org/drawingml/2006/main" noGrp="1"/>
          </p:cNvSpPr>
          <p:nvPr/>
        </p:nvSpPr>
        <p:spPr>
          <a:xfrm xmlns:a="http://schemas.openxmlformats.org/drawingml/2006/main">
            <a:off x="4394200" y="3000375"/>
            <a:ext cx="340360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1">
                <a:solidFill>
                  <a:srgbClr val="1A1815"/>
                </a:solidFill>
                <a:latin typeface="Geist"/>
                <a:ea typeface="Geist"/>
                <a:cs typeface="Geist"/>
              </a:defRPr>
            </a:pPr>
            <a:r>
              <a:rPr sz="2175" b="1">
                <a:solidFill>
                  <a:srgbClr val="1A1815"/>
                </a:solidFill>
                <a:latin typeface="Geist"/>
                <a:ea typeface="Geist"/>
                <a:cs typeface="Geist"/>
              </a:rPr>
              <a:t>Send exact bytes</a:t>
            </a:r>
          </a:p>
        </p:txBody>
      </p:sp>
      <p:sp>
        <p:nvSpPr>
          <p:cNvPr id="12" name="">
            <a:extLst xmlns:a="http://schemas.openxmlformats.org/drawingml/2006/main">
              <a:ext uri="{FF2B5EF4-FFF2-40B4-BE49-F238E27FC236}">
                <a16:creationId xmlns:a16="http://schemas.microsoft.com/office/drawing/2014/main" id="{B5C384EB-EB64-4DBA-BC7F-A1133FD1C5C9}"/>
              </a:ext>
            </a:extLst>
          </p:cNvPr>
          <p:cNvSpPr>
            <a:spLocks xmlns:a="http://schemas.openxmlformats.org/drawingml/2006/main" noGrp="1"/>
          </p:cNvSpPr>
          <p:nvPr/>
        </p:nvSpPr>
        <p:spPr>
          <a:xfrm xmlns:a="http://schemas.openxmlformats.org/drawingml/2006/main">
            <a:off x="4394200" y="3857625"/>
            <a:ext cx="3403600" cy="1238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725" b="0">
                <a:solidFill>
                  <a:srgbClr val="45403A"/>
                </a:solidFill>
                <a:latin typeface="Geist"/>
                <a:ea typeface="Geist"/>
                <a:cs typeface="Geist"/>
              </a:defRPr>
            </a:pPr>
            <a:r>
              <a:rPr sz="1725" b="0">
                <a:solidFill>
                  <a:srgbClr val="45403A"/>
                </a:solidFill>
                <a:latin typeface="Geist"/>
                <a:ea typeface="Geist"/>
                <a:cs typeface="Geist"/>
              </a:rPr>
              <a:t>An uncertain response retains</a:t>
            </a:r>
          </a:p>
          <a:p xmlns:a="http://schemas.openxmlformats.org/drawingml/2006/main">
            <a:pPr>
              <a:defRPr sz="1725" b="0">
                <a:solidFill>
                  <a:srgbClr val="45403A"/>
                </a:solidFill>
                <a:latin typeface="Geist"/>
                <a:ea typeface="Geist"/>
                <a:cs typeface="Geist"/>
              </a:defRPr>
            </a:pPr>
            <a:r>
              <a:rPr sz="1725" b="0">
                <a:solidFill>
                  <a:srgbClr val="45403A"/>
                </a:solidFill>
                <a:latin typeface="Geist"/>
                <a:ea typeface="Geist"/>
                <a:cs typeface="Geist"/>
              </a:rPr>
              <a:t>the same pending payload.</a:t>
            </a:r>
          </a:p>
        </p:txBody>
      </p:sp>
      <p:sp>
        <p:nvSpPr>
          <p:cNvPr id="13" name="">
            <a:extLst xmlns:a="http://schemas.openxmlformats.org/drawingml/2006/main">
              <a:ext uri="{FF2B5EF4-FFF2-40B4-BE49-F238E27FC236}">
                <a16:creationId xmlns:a16="http://schemas.microsoft.com/office/drawing/2014/main" id="{8E853484-D90D-41DF-ABA6-A58389AEF082}"/>
              </a:ext>
            </a:extLst>
          </p:cNvPr>
          <p:cNvSpPr>
            <a:spLocks xmlns:a="http://schemas.openxmlformats.org/drawingml/2006/main" noGrp="1"/>
          </p:cNvSpPr>
          <p:nvPr/>
        </p:nvSpPr>
        <p:spPr>
          <a:xfrm xmlns:a="http://schemas.openxmlformats.org/drawingml/2006/main">
            <a:off x="8102600" y="2333625"/>
            <a:ext cx="34036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A84416"/>
                </a:solidFill>
                <a:latin typeface="Geist Mono"/>
                <a:ea typeface="Geist Mono"/>
                <a:cs typeface="Geist Mono"/>
              </a:defRPr>
            </a:pPr>
            <a:r>
              <a:rPr sz="1200" b="0">
                <a:solidFill>
                  <a:srgbClr val="A84416"/>
                </a:solidFill>
                <a:latin typeface="Geist Mono"/>
                <a:ea typeface="Geist Mono"/>
                <a:cs typeface="Geist Mono"/>
              </a:rPr>
              <a:t>03</a:t>
            </a:r>
          </a:p>
        </p:txBody>
      </p:sp>
      <p:sp>
        <p:nvSpPr>
          <p:cNvPr id="14" name="">
            <a:extLst xmlns:a="http://schemas.openxmlformats.org/drawingml/2006/main">
              <a:ext uri="{FF2B5EF4-FFF2-40B4-BE49-F238E27FC236}">
                <a16:creationId xmlns:a16="http://schemas.microsoft.com/office/drawing/2014/main" id="{9B10355C-1155-4267-B59F-5FD13DB52E0B}"/>
              </a:ext>
            </a:extLst>
          </p:cNvPr>
          <p:cNvSpPr>
            <a:spLocks xmlns:a="http://schemas.openxmlformats.org/drawingml/2006/main" noGrp="1"/>
          </p:cNvSpPr>
          <p:nvPr/>
        </p:nvSpPr>
        <p:spPr>
          <a:xfrm xmlns:a="http://schemas.openxmlformats.org/drawingml/2006/main">
            <a:off x="8102600" y="2743200"/>
            <a:ext cx="3403600" cy="19050"/>
          </a:xfrm>
          <a:prstGeom xmlns:a="http://schemas.openxmlformats.org/drawingml/2006/main" prst="rect">
            <a:avLst/>
          </a:prstGeom>
          <a:solidFill xmlns:a="http://schemas.openxmlformats.org/drawingml/2006/main">
            <a:srgbClr val="EAE4DB"/>
          </a:solidFill>
          <a:ln xmlns:a="http://schemas.openxmlformats.org/drawingml/2006/main" w="0">
            <a:noFill/>
          </a:ln>
        </p:spPr>
      </p:sp>
      <p:sp>
        <p:nvSpPr>
          <p:cNvPr id="15" name="">
            <a:extLst xmlns:a="http://schemas.openxmlformats.org/drawingml/2006/main">
              <a:ext uri="{FF2B5EF4-FFF2-40B4-BE49-F238E27FC236}">
                <a16:creationId xmlns:a16="http://schemas.microsoft.com/office/drawing/2014/main" id="{181219D0-19FD-4C0B-8451-B27C5361C663}"/>
              </a:ext>
            </a:extLst>
          </p:cNvPr>
          <p:cNvSpPr>
            <a:spLocks xmlns:a="http://schemas.openxmlformats.org/drawingml/2006/main" noGrp="1"/>
          </p:cNvSpPr>
          <p:nvPr/>
        </p:nvSpPr>
        <p:spPr>
          <a:xfrm xmlns:a="http://schemas.openxmlformats.org/drawingml/2006/main">
            <a:off x="8102600" y="3000375"/>
            <a:ext cx="340360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1">
                <a:solidFill>
                  <a:srgbClr val="1A1815"/>
                </a:solidFill>
                <a:latin typeface="Geist"/>
                <a:ea typeface="Geist"/>
                <a:cs typeface="Geist"/>
              </a:defRPr>
            </a:pPr>
            <a:r>
              <a:rPr sz="2175" b="1">
                <a:solidFill>
                  <a:srgbClr val="1A1815"/>
                </a:solidFill>
                <a:latin typeface="Geist"/>
                <a:ea typeface="Geist"/>
                <a:cs typeface="Geist"/>
              </a:rPr>
              <a:t>Resume acquisition</a:t>
            </a:r>
          </a:p>
        </p:txBody>
      </p:sp>
      <p:sp>
        <p:nvSpPr>
          <p:cNvPr id="16" name="">
            <a:extLst xmlns:a="http://schemas.openxmlformats.org/drawingml/2006/main">
              <a:ext uri="{FF2B5EF4-FFF2-40B4-BE49-F238E27FC236}">
                <a16:creationId xmlns:a16="http://schemas.microsoft.com/office/drawing/2014/main" id="{92B4507C-7CE3-45A2-A9C0-7B208E0F9909}"/>
              </a:ext>
            </a:extLst>
          </p:cNvPr>
          <p:cNvSpPr>
            <a:spLocks xmlns:a="http://schemas.openxmlformats.org/drawingml/2006/main" noGrp="1"/>
          </p:cNvSpPr>
          <p:nvPr/>
        </p:nvSpPr>
        <p:spPr>
          <a:xfrm xmlns:a="http://schemas.openxmlformats.org/drawingml/2006/main">
            <a:off x="8102600" y="3857625"/>
            <a:ext cx="3403600" cy="1238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725" b="0">
                <a:solidFill>
                  <a:srgbClr val="45403A"/>
                </a:solidFill>
                <a:latin typeface="Geist"/>
                <a:ea typeface="Geist"/>
                <a:cs typeface="Geist"/>
              </a:defRPr>
            </a:pPr>
            <a:r>
              <a:rPr sz="1725" b="0">
                <a:solidFill>
                  <a:srgbClr val="45403A"/>
                </a:solidFill>
                <a:latin typeface="Geist"/>
                <a:ea typeface="Geist"/>
                <a:cs typeface="Geist"/>
              </a:rPr>
              <a:t>The receiver must acknowledge</a:t>
            </a:r>
          </a:p>
          <a:p xmlns:a="http://schemas.openxmlformats.org/drawingml/2006/main">
            <a:pPr>
              <a:defRPr sz="1725" b="0">
                <a:solidFill>
                  <a:srgbClr val="45403A"/>
                </a:solidFill>
                <a:latin typeface="Geist"/>
                <a:ea typeface="Geist"/>
                <a:cs typeface="Geist"/>
              </a:defRPr>
            </a:pPr>
            <a:r>
              <a:rPr sz="1725" b="0">
                <a:solidFill>
                  <a:srgbClr val="45403A"/>
                </a:solidFill>
                <a:latin typeface="Geist"/>
                <a:ea typeface="Geist"/>
                <a:cs typeface="Geist"/>
              </a:rPr>
              <a:t>the outbox before new collection.</a:t>
            </a:r>
          </a:p>
        </p:txBody>
      </p:sp>
      <p:sp>
        <p:nvSpPr>
          <p:cNvPr id="17" name="">
            <a:extLst xmlns:a="http://schemas.openxmlformats.org/drawingml/2006/main">
              <a:ext uri="{FF2B5EF4-FFF2-40B4-BE49-F238E27FC236}">
                <a16:creationId xmlns:a16="http://schemas.microsoft.com/office/drawing/2014/main" id="{2851DB21-5EFF-4612-886C-DFB8DE59042B}"/>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Foreground --interval collection applies bounded retries and retention sweeps.</a:t>
            </a:r>
          </a:p>
        </p:txBody>
      </p:sp>
      <p:sp>
        <p:nvSpPr>
          <p:cNvPr id="18" name="">
            <a:extLst xmlns:a="http://schemas.openxmlformats.org/drawingml/2006/main">
              <a:ext uri="{FF2B5EF4-FFF2-40B4-BE49-F238E27FC236}">
                <a16:creationId xmlns:a16="http://schemas.microsoft.com/office/drawing/2014/main" id="{886BB6FD-31C8-4FEE-ABFE-8C5552103F8B}"/>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06</a:t>
            </a:r>
          </a:p>
        </p:txBody>
      </p:sp>
    </p:spTree>
    <p:extLst>
      <p:ext uri="{BB962C8B-B14F-4D97-AF65-F5344CB8AC3E}">
        <p14:creationId xmlns:p14="http://schemas.microsoft.com/office/powerpoint/2010/main" val="727016747"/>
      </p:ext>
    </p:extLst>
  </p:cSld>
</p:sld>
</file>

<file path=ppt/slides/slide7.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12" name=""/>
          <p:cNvPicPr>
            <a:picLocks xmlns:a="http://schemas.openxmlformats.org/drawingml/2006/main" noChangeAspect="1"/>
          </p:cNvPicPr>
          <p:nvPr/>
        </p:nvPicPr>
        <p:blipFill>
          <a:blip xmlns:r="http://schemas.openxmlformats.org/officeDocument/2006/relationships" xmlns:a="http://schemas.openxmlformats.org/drawingml/2006/main" r:embed="R3e35b190d0de4af1"/>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FB581553-E99A-4114-87E0-70967D6058B2}"/>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A741C2F0-6E33-4808-8957-AF9FF86D5F67}"/>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Technical architecture</a:t>
            </a:r>
          </a:p>
        </p:txBody>
      </p:sp>
      <p:sp>
        <p:nvSpPr>
          <p:cNvPr id="4" name="">
            <a:extLst xmlns:a="http://schemas.openxmlformats.org/drawingml/2006/main">
              <a:ext uri="{FF2B5EF4-FFF2-40B4-BE49-F238E27FC236}">
                <a16:creationId xmlns:a16="http://schemas.microsoft.com/office/drawing/2014/main" id="{430B26B1-C32A-462A-8FC5-C438B1BBB125}"/>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225" b="0">
                <a:solidFill>
                  <a:srgbClr val="1A1815"/>
                </a:solidFill>
                <a:latin typeface="Fraunces"/>
                <a:ea typeface="Fraunces"/>
                <a:cs typeface="Fraunces"/>
              </a:defRPr>
            </a:pPr>
            <a:r>
              <a:rPr sz="3225" b="0">
                <a:solidFill>
                  <a:srgbClr val="1A1815"/>
                </a:solidFill>
                <a:latin typeface="Fraunces"/>
                <a:ea typeface="Fraunces"/>
                <a:cs typeface="Fraunces"/>
              </a:rPr>
              <a:t>Human review binds an exact edition</a:t>
            </a:r>
          </a:p>
        </p:txBody>
      </p:sp>
      <p:sp>
        <p:nvSpPr>
          <p:cNvPr id="5" name="">
            <a:extLst xmlns:a="http://schemas.openxmlformats.org/drawingml/2006/main">
              <a:ext uri="{FF2B5EF4-FFF2-40B4-BE49-F238E27FC236}">
                <a16:creationId xmlns:a16="http://schemas.microsoft.com/office/drawing/2014/main" id="{8DFC65E6-44D6-4B9F-8A97-594D7DCC55F1}"/>
              </a:ext>
            </a:extLst>
          </p:cNvPr>
          <p:cNvSpPr>
            <a:spLocks xmlns:a="http://schemas.openxmlformats.org/drawingml/2006/main" noGrp="1"/>
          </p:cNvSpPr>
          <p:nvPr/>
        </p:nvSpPr>
        <p:spPr>
          <a:xfrm xmlns:a="http://schemas.openxmlformats.org/drawingml/2006/main">
            <a:off x="685800" y="2457450"/>
            <a:ext cx="4857750"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00" b="1">
                <a:solidFill>
                  <a:srgbClr val="1A1815"/>
                </a:solidFill>
                <a:latin typeface="Geist"/>
                <a:ea typeface="Geist"/>
                <a:cs typeface="Geist"/>
              </a:defRPr>
            </a:pPr>
            <a:r>
              <a:rPr sz="2100" b="1">
                <a:solidFill>
                  <a:srgbClr val="1A1815"/>
                </a:solidFill>
                <a:latin typeface="Geist"/>
                <a:ea typeface="Geist"/>
                <a:cs typeface="Geist"/>
              </a:rPr>
              <a:t>What the reviewer sees</a:t>
            </a:r>
          </a:p>
        </p:txBody>
      </p:sp>
      <p:sp>
        <p:nvSpPr>
          <p:cNvPr id="6" name="">
            <a:extLst xmlns:a="http://schemas.openxmlformats.org/drawingml/2006/main">
              <a:ext uri="{FF2B5EF4-FFF2-40B4-BE49-F238E27FC236}">
                <a16:creationId xmlns:a16="http://schemas.microsoft.com/office/drawing/2014/main" id="{9A162FF2-5233-4354-A7AC-2E364AC00417}"/>
              </a:ext>
            </a:extLst>
          </p:cNvPr>
          <p:cNvSpPr>
            <a:spLocks xmlns:a="http://schemas.openxmlformats.org/drawingml/2006/main" noGrp="1"/>
          </p:cNvSpPr>
          <p:nvPr/>
        </p:nvSpPr>
        <p:spPr>
          <a:xfrm xmlns:a="http://schemas.openxmlformats.org/drawingml/2006/main">
            <a:off x="685800" y="3267075"/>
            <a:ext cx="4857750" cy="2228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950" b="0">
                <a:solidFill>
                  <a:srgbClr val="45403A"/>
                </a:solidFill>
                <a:latin typeface="Geist"/>
                <a:ea typeface="Geist"/>
                <a:cs typeface="Geist"/>
              </a:defRPr>
            </a:pPr>
            <a:r>
              <a:rPr sz="1950" b="0">
                <a:solidFill>
                  <a:srgbClr val="45403A"/>
                </a:solidFill>
                <a:latin typeface="Geist"/>
                <a:ea typeface="Geist"/>
                <a:cs typeface="Geist"/>
              </a:rPr>
              <a:t>Included observations</a:t>
            </a:r>
          </a:p>
          <a:p xmlns:a="http://schemas.openxmlformats.org/drawingml/2006/main">
            <a:pPr>
              <a:defRPr sz="1950" b="0">
                <a:solidFill>
                  <a:srgbClr val="45403A"/>
                </a:solidFill>
                <a:latin typeface="Geist"/>
                <a:ea typeface="Geist"/>
                <a:cs typeface="Geist"/>
              </a:defRPr>
            </a:pPr>
            <a:r>
              <a:rPr sz="1950" b="0">
                <a:solidFill>
                  <a:srgbClr val="45403A"/>
                </a:solidFill>
                <a:latin typeface="Geist"/>
                <a:ea typeface="Geist"/>
                <a:cs typeface="Geist"/>
              </a:rPr>
              <a:t>Content review state</a:t>
            </a:r>
          </a:p>
          <a:p xmlns:a="http://schemas.openxmlformats.org/drawingml/2006/main">
            <a:pPr>
              <a:defRPr sz="1950" b="0">
                <a:solidFill>
                  <a:srgbClr val="45403A"/>
                </a:solidFill>
                <a:latin typeface="Geist"/>
                <a:ea typeface="Geist"/>
                <a:cs typeface="Geist"/>
              </a:defRPr>
            </a:pPr>
            <a:r>
              <a:rPr sz="1950" b="0">
                <a:solidFill>
                  <a:srgbClr val="45403A"/>
                </a:solidFill>
                <a:latin typeface="Geist"/>
                <a:ea typeface="Geist"/>
                <a:cs typeface="Geist"/>
              </a:rPr>
              <a:t>Coverage gaps and decisions</a:t>
            </a:r>
          </a:p>
          <a:p xmlns:a="http://schemas.openxmlformats.org/drawingml/2006/main">
            <a:pPr>
              <a:defRPr sz="1950" b="0">
                <a:solidFill>
                  <a:srgbClr val="45403A"/>
                </a:solidFill>
                <a:latin typeface="Geist"/>
                <a:ea typeface="Geist"/>
                <a:cs typeface="Geist"/>
              </a:defRPr>
            </a:pPr>
            <a:r>
              <a:rPr sz="1950" b="0">
                <a:solidFill>
                  <a:srgbClr val="45403A"/>
                </a:solidFill>
                <a:latin typeface="Geist"/>
                <a:ea typeface="Geist"/>
                <a:cs typeface="Geist"/>
              </a:rPr>
              <a:t>The exact current case edition</a:t>
            </a:r>
          </a:p>
        </p:txBody>
      </p:sp>
      <p:sp>
        <p:nvSpPr>
          <p:cNvPr id="7" name="">
            <a:extLst xmlns:a="http://schemas.openxmlformats.org/drawingml/2006/main">
              <a:ext uri="{FF2B5EF4-FFF2-40B4-BE49-F238E27FC236}">
                <a16:creationId xmlns:a16="http://schemas.microsoft.com/office/drawing/2014/main" id="{13F70DC7-7F74-4D6F-8FE7-547E12D89492}"/>
              </a:ext>
            </a:extLst>
          </p:cNvPr>
          <p:cNvSpPr>
            <a:spLocks xmlns:a="http://schemas.openxmlformats.org/drawingml/2006/main" noGrp="1"/>
          </p:cNvSpPr>
          <p:nvPr/>
        </p:nvSpPr>
        <p:spPr>
          <a:xfrm xmlns:a="http://schemas.openxmlformats.org/drawingml/2006/main">
            <a:off x="5962650" y="2457450"/>
            <a:ext cx="9525" cy="2924175"/>
          </a:xfrm>
          <a:prstGeom xmlns:a="http://schemas.openxmlformats.org/drawingml/2006/main" prst="rect">
            <a:avLst/>
          </a:prstGeom>
          <a:solidFill xmlns:a="http://schemas.openxmlformats.org/drawingml/2006/main">
            <a:srgbClr val="EAE4DB"/>
          </a:solidFill>
          <a:ln xmlns:a="http://schemas.openxmlformats.org/drawingml/2006/main" w="0">
            <a:noFill/>
          </a:ln>
        </p:spPr>
      </p:sp>
      <p:sp>
        <p:nvSpPr>
          <p:cNvPr id="8" name="">
            <a:extLst xmlns:a="http://schemas.openxmlformats.org/drawingml/2006/main">
              <a:ext uri="{FF2B5EF4-FFF2-40B4-BE49-F238E27FC236}">
                <a16:creationId xmlns:a16="http://schemas.microsoft.com/office/drawing/2014/main" id="{5BC5C5E8-DBD6-4838-9322-7A4C8340B8B1}"/>
              </a:ext>
            </a:extLst>
          </p:cNvPr>
          <p:cNvSpPr>
            <a:spLocks xmlns:a="http://schemas.openxmlformats.org/drawingml/2006/main" noGrp="1"/>
          </p:cNvSpPr>
          <p:nvPr/>
        </p:nvSpPr>
        <p:spPr>
          <a:xfrm xmlns:a="http://schemas.openxmlformats.org/drawingml/2006/main">
            <a:off x="6524625" y="2457450"/>
            <a:ext cx="4857750"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00" b="1">
                <a:solidFill>
                  <a:srgbClr val="1A1815"/>
                </a:solidFill>
                <a:latin typeface="Geist"/>
                <a:ea typeface="Geist"/>
                <a:cs typeface="Geist"/>
              </a:defRPr>
            </a:pPr>
            <a:r>
              <a:rPr sz="2100" b="1">
                <a:solidFill>
                  <a:srgbClr val="1A1815"/>
                </a:solidFill>
                <a:latin typeface="Geist"/>
                <a:ea typeface="Geist"/>
                <a:cs typeface="Geist"/>
              </a:rPr>
              <a:t>Case review or rule approval</a:t>
            </a:r>
          </a:p>
        </p:txBody>
      </p:sp>
      <p:sp>
        <p:nvSpPr>
          <p:cNvPr id="9" name="">
            <a:extLst xmlns:a="http://schemas.openxmlformats.org/drawingml/2006/main">
              <a:ext uri="{FF2B5EF4-FFF2-40B4-BE49-F238E27FC236}">
                <a16:creationId xmlns:a16="http://schemas.microsoft.com/office/drawing/2014/main" id="{78ACA806-AE21-47EF-8AC6-E57BF99D796F}"/>
              </a:ext>
            </a:extLst>
          </p:cNvPr>
          <p:cNvSpPr>
            <a:spLocks xmlns:a="http://schemas.openxmlformats.org/drawingml/2006/main" noGrp="1"/>
          </p:cNvSpPr>
          <p:nvPr/>
        </p:nvSpPr>
        <p:spPr>
          <a:xfrm xmlns:a="http://schemas.openxmlformats.org/drawingml/2006/main">
            <a:off x="6524625" y="3267075"/>
            <a:ext cx="4857750" cy="2228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950" b="0">
                <a:solidFill>
                  <a:srgbClr val="45403A"/>
                </a:solidFill>
                <a:latin typeface="Geist"/>
                <a:ea typeface="Geist"/>
                <a:cs typeface="Geist"/>
              </a:defRPr>
            </a:pPr>
            <a:r>
              <a:rPr sz="1950" b="0">
                <a:solidFill>
                  <a:srgbClr val="45403A"/>
                </a:solidFill>
                <a:latin typeface="Geist"/>
                <a:ea typeface="Geist"/>
                <a:cs typeface="Geist"/>
              </a:rPr>
              <a:t>New or removed evidence</a:t>
            </a:r>
          </a:p>
          <a:p xmlns:a="http://schemas.openxmlformats.org/drawingml/2006/main">
            <a:pPr>
              <a:defRPr sz="1950" b="0">
                <a:solidFill>
                  <a:srgbClr val="45403A"/>
                </a:solidFill>
                <a:latin typeface="Geist"/>
                <a:ea typeface="Geist"/>
                <a:cs typeface="Geist"/>
              </a:defRPr>
            </a:pPr>
            <a:r>
              <a:rPr sz="1950" b="0">
                <a:solidFill>
                  <a:srgbClr val="45403A"/>
                </a:solidFill>
                <a:latin typeface="Geist"/>
                <a:ea typeface="Geist"/>
                <a:cs typeface="Geist"/>
              </a:rPr>
              <a:t>Changed membership or content</a:t>
            </a:r>
          </a:p>
          <a:p xmlns:a="http://schemas.openxmlformats.org/drawingml/2006/main">
            <a:pPr>
              <a:defRPr sz="1950" b="0">
                <a:solidFill>
                  <a:srgbClr val="45403A"/>
                </a:solidFill>
                <a:latin typeface="Geist"/>
                <a:ea typeface="Geist"/>
                <a:cs typeface="Geist"/>
              </a:defRPr>
            </a:pPr>
            <a:r>
              <a:rPr sz="1950" b="0">
                <a:solidFill>
                  <a:srgbClr val="45403A"/>
                </a:solidFill>
                <a:latin typeface="Geist"/>
                <a:ea typeface="Geist"/>
                <a:cs typeface="Geist"/>
              </a:rPr>
              <a:t>A changed rule plan</a:t>
            </a:r>
          </a:p>
          <a:p xmlns:a="http://schemas.openxmlformats.org/drawingml/2006/main">
            <a:pPr>
              <a:defRPr sz="1950" b="0">
                <a:solidFill>
                  <a:srgbClr val="45403A"/>
                </a:solidFill>
                <a:latin typeface="Geist"/>
                <a:ea typeface="Geist"/>
                <a:cs typeface="Geist"/>
              </a:defRPr>
            </a:pPr>
            <a:r>
              <a:rPr sz="1950" b="0">
                <a:solidFill>
                  <a:srgbClr val="45403A"/>
                </a:solidFill>
                <a:latin typeface="Geist"/>
                <a:ea typeface="Geist"/>
                <a:cs typeface="Geist"/>
              </a:rPr>
              <a:t>Stale source or rights dependencies</a:t>
            </a:r>
          </a:p>
        </p:txBody>
      </p:sp>
      <p:sp>
        <p:nvSpPr>
          <p:cNvPr id="10" name="">
            <a:extLst xmlns:a="http://schemas.openxmlformats.org/drawingml/2006/main">
              <a:ext uri="{FF2B5EF4-FFF2-40B4-BE49-F238E27FC236}">
                <a16:creationId xmlns:a16="http://schemas.microsoft.com/office/drawing/2014/main" id="{44AC4F9C-1D01-4105-BEEF-368A6EA57DFD}"/>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The visual editor invalidates preflight when rule edits remain unsaved or change the plan.</a:t>
            </a:r>
          </a:p>
        </p:txBody>
      </p:sp>
      <p:sp>
        <p:nvSpPr>
          <p:cNvPr id="11" name="">
            <a:extLst xmlns:a="http://schemas.openxmlformats.org/drawingml/2006/main">
              <a:ext uri="{FF2B5EF4-FFF2-40B4-BE49-F238E27FC236}">
                <a16:creationId xmlns:a16="http://schemas.microsoft.com/office/drawing/2014/main" id="{D875ECB7-F45E-4A4D-9757-ED0ADE7B6DE5}"/>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07</a:t>
            </a:r>
          </a:p>
        </p:txBody>
      </p:sp>
    </p:spTree>
    <p:extLst>
      <p:ext uri="{BB962C8B-B14F-4D97-AF65-F5344CB8AC3E}">
        <p14:creationId xmlns:p14="http://schemas.microsoft.com/office/powerpoint/2010/main" val="888739379"/>
      </p:ext>
    </p:extLst>
  </p:cSld>
</p:sld>
</file>

<file path=ppt/slides/slide8.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8" name=""/>
          <p:cNvPicPr>
            <a:picLocks xmlns:a="http://schemas.openxmlformats.org/drawingml/2006/main" noChangeAspect="1"/>
          </p:cNvPicPr>
          <p:nvPr/>
        </p:nvPicPr>
        <p:blipFill>
          <a:blip xmlns:r="http://schemas.openxmlformats.org/officeDocument/2006/relationships" xmlns:a="http://schemas.openxmlformats.org/drawingml/2006/main" r:embed="R1a08bef912f246b4"/>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2E7D7D71-8366-4973-8CC8-EE7A7A72B955}"/>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B87185CC-0721-4D00-9AC4-DA1B82920E37}"/>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Technical architecture</a:t>
            </a:r>
          </a:p>
        </p:txBody>
      </p:sp>
      <p:sp>
        <p:nvSpPr>
          <p:cNvPr id="4" name="">
            <a:extLst xmlns:a="http://schemas.openxmlformats.org/drawingml/2006/main">
              <a:ext uri="{FF2B5EF4-FFF2-40B4-BE49-F238E27FC236}">
                <a16:creationId xmlns:a16="http://schemas.microsoft.com/office/drawing/2014/main" id="{4CC8446A-D7DE-4EA0-AA61-804410195F6C}"/>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225" b="0">
                <a:solidFill>
                  <a:srgbClr val="1A1815"/>
                </a:solidFill>
                <a:latin typeface="Fraunces"/>
                <a:ea typeface="Fraunces"/>
                <a:cs typeface="Fraunces"/>
              </a:defRPr>
            </a:pPr>
            <a:r>
              <a:rPr sz="3225" b="0">
                <a:solidFill>
                  <a:srgbClr val="1A1815"/>
                </a:solidFill>
                <a:latin typeface="Fraunces"/>
                <a:ea typeface="Fraunces"/>
                <a:cs typeface="Fraunces"/>
              </a:rPr>
              <a:t>Automatic relevance requires measured admission</a:t>
            </a:r>
          </a:p>
        </p:txBody>
      </p:sp>
      <p:graphicFrame>
        <p:nvGraphicFramePr>
          <p:cNvPr id="12" name=""/>
          <p:cNvGraphicFramePr/>
          <p:nvPr/>
        </p:nvGraphicFramePr>
        <p:xfrm>
          <a:off xmlns:a="http://schemas.openxmlformats.org/drawingml/2006/main" x="685800" y="2362200"/>
          <a:ext xmlns:a="http://schemas.openxmlformats.org/drawingml/2006/main" cx="10820400" cy="3619500"/>
        </p:xfrm>
        <a:graphic xmlns:a="http://schemas.openxmlformats.org/drawingml/2006/main">
          <a:graphicData uri="http://schemas.openxmlformats.org/drawingml/2006/table">
            <a:tbl>
              <a:tblPr/>
              <a:tblGrid>
                <a:gridCol w="2952750"/>
                <a:gridCol w="7867650"/>
              </a:tblGrid>
              <a:tr h="603250">
                <a:tc>
                  <a:txBody>
                    <a:bodyPr lIns="95250" tIns="133350" rIns="171450" bIns="133350">
                      <a:noAutofit/>
                    </a:bodyPr>
                    <a:lstStyle/>
                    <a:p>
                      <a:r>
                        <a:rPr sz="1500" b="1">
                          <a:solidFill>
                            <a:srgbClr val="1A1815"/>
                          </a:solidFill>
                          <a:latin typeface="Geist"/>
                          <a:ea typeface="Geist"/>
                          <a:cs typeface="Geist"/>
                        </a:rPr>
                        <a:t>Step</a:t>
                      </a:r>
                    </a:p>
                  </a:txBody>
                  <a:tcPr marL="91440" marR="91440" marT="45720" marB="45720" anchor="ctr">
                    <a:lnL w="7620">
                      <a:solidFill>
                        <a:srgbClr val="EAE4DB"/>
                      </a:solidFill>
                    </a:lnL>
                    <a:lnR w="7620">
                      <a:solidFill>
                        <a:srgbClr val="EAE4DB"/>
                      </a:solidFill>
                    </a:lnR>
                    <a:lnT w="7620">
                      <a:solidFill>
                        <a:srgbClr val="EAE4DB"/>
                      </a:solidFill>
                    </a:lnT>
                    <a:lnB w="7620">
                      <a:solidFill>
                        <a:srgbClr val="EAE4DB"/>
                      </a:solidFill>
                    </a:lnB>
                    <a:solidFill>
                      <a:srgbClr val="FAF8F5"/>
                    </a:solidFill>
                  </a:tcPr>
                </a:tc>
                <a:tc>
                  <a:txBody>
                    <a:bodyPr lIns="95250" tIns="133350" rIns="171450" bIns="133350">
                      <a:noAutofit/>
                    </a:bodyPr>
                    <a:lstStyle/>
                    <a:p>
                      <a:r>
                        <a:rPr sz="1500" b="1">
                          <a:solidFill>
                            <a:srgbClr val="1A1815"/>
                          </a:solidFill>
                          <a:latin typeface="Geist"/>
                          <a:ea typeface="Geist"/>
                          <a:cs typeface="Geist"/>
                        </a:rPr>
                        <a:t>Contract</a:t>
                      </a:r>
                    </a:p>
                  </a:txBody>
                  <a:tcPr marL="91440" marR="91440" marT="45720" marB="45720" anchor="ctr">
                    <a:lnR w="7620">
                      <a:solidFill>
                        <a:srgbClr val="EAE4DB"/>
                      </a:solidFill>
                    </a:lnR>
                    <a:lnT w="7620">
                      <a:solidFill>
                        <a:srgbClr val="EAE4DB"/>
                      </a:solidFill>
                    </a:lnT>
                    <a:lnB w="7620">
                      <a:solidFill>
                        <a:srgbClr val="EAE4DB"/>
                      </a:solidFill>
                    </a:lnB>
                    <a:solidFill>
                      <a:srgbClr val="FAF8F5"/>
                    </a:solidFill>
                  </a:tcPr>
                </a:tc>
              </a:tr>
              <a:tr h="603250">
                <a:tc>
                  <a:txBody>
                    <a:bodyPr lIns="95250" tIns="133350" rIns="171450" bIns="133350">
                      <a:noAutofit/>
                    </a:bodyPr>
                    <a:lstStyle/>
                    <a:p>
                      <a:r>
                        <a:rPr sz="1725" b="0">
                          <a:solidFill>
                            <a:srgbClr val="45403A"/>
                          </a:solidFill>
                          <a:latin typeface="Geist"/>
                          <a:ea typeface="Geist"/>
                          <a:cs typeface="Geist"/>
                        </a:rPr>
                        <a:t>Policy</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Freeze model/provider/prompt policy and allowed use</a:t>
                      </a:r>
                    </a:p>
                  </a:txBody>
                  <a:tcPr marL="91440" marR="91440" marT="45720" marB="45720" anchor="ctr">
                    <a:lnR w="7620">
                      <a:solidFill>
                        <a:srgbClr val="EAE4DB"/>
                      </a:solidFill>
                    </a:lnR>
                    <a:lnB w="7620">
                      <a:solidFill>
                        <a:srgbClr val="EAE4DB"/>
                      </a:solidFill>
                    </a:lnB>
                    <a:solidFill>
                      <a:srgbClr val="FAF8F5"/>
                    </a:solidFill>
                  </a:tcPr>
                </a:tc>
              </a:tr>
              <a:tr h="603250">
                <a:tc>
                  <a:txBody>
                    <a:bodyPr lIns="95250" tIns="133350" rIns="171450" bIns="133350">
                      <a:noAutofit/>
                    </a:bodyPr>
                    <a:lstStyle/>
                    <a:p>
                      <a:r>
                        <a:rPr sz="1725" b="0">
                          <a:solidFill>
                            <a:srgbClr val="45403A"/>
                          </a:solidFill>
                          <a:latin typeface="Geist"/>
                          <a:ea typeface="Geist"/>
                          <a:cs typeface="Geist"/>
                        </a:rPr>
                        <a:t>Separate labels</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Use human-labeled examples with blind heldout evidence</a:t>
                      </a:r>
                    </a:p>
                  </a:txBody>
                  <a:tcPr marL="91440" marR="91440" marT="45720" marB="45720" anchor="ctr">
                    <a:lnR w="7620">
                      <a:solidFill>
                        <a:srgbClr val="EAE4DB"/>
                      </a:solidFill>
                    </a:lnR>
                    <a:lnB w="7620">
                      <a:solidFill>
                        <a:srgbClr val="EAE4DB"/>
                      </a:solidFill>
                    </a:lnB>
                    <a:solidFill>
                      <a:srgbClr val="FAF8F5"/>
                    </a:solidFill>
                  </a:tcPr>
                </a:tc>
              </a:tr>
              <a:tr h="603250">
                <a:tc>
                  <a:txBody>
                    <a:bodyPr lIns="95250" tIns="133350" rIns="171450" bIns="133350">
                      <a:noAutofit/>
                    </a:bodyPr>
                    <a:lstStyle/>
                    <a:p>
                      <a:r>
                        <a:rPr sz="1725" b="0">
                          <a:solidFill>
                            <a:srgbClr val="45403A"/>
                          </a:solidFill>
                          <a:latin typeface="Geist"/>
                          <a:ea typeface="Geist"/>
                          <a:cs typeface="Geist"/>
                        </a:rPr>
                        <a:t>Admission</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Measure class precision and require the configured gates</a:t>
                      </a:r>
                    </a:p>
                  </a:txBody>
                  <a:tcPr marL="91440" marR="91440" marT="45720" marB="45720" anchor="ctr">
                    <a:lnR w="7620">
                      <a:solidFill>
                        <a:srgbClr val="EAE4DB"/>
                      </a:solidFill>
                    </a:lnR>
                    <a:lnB w="7620">
                      <a:solidFill>
                        <a:srgbClr val="EAE4DB"/>
                      </a:solidFill>
                    </a:lnB>
                    <a:solidFill>
                      <a:srgbClr val="FAF8F5"/>
                    </a:solidFill>
                  </a:tcPr>
                </a:tc>
              </a:tr>
              <a:tr h="603250">
                <a:tc>
                  <a:txBody>
                    <a:bodyPr lIns="95250" tIns="133350" rIns="171450" bIns="133350">
                      <a:noAutofit/>
                    </a:bodyPr>
                    <a:lstStyle/>
                    <a:p>
                      <a:r>
                        <a:rPr sz="1725" b="0">
                          <a:solidFill>
                            <a:srgbClr val="45403A"/>
                          </a:solidFill>
                          <a:latin typeface="Geist"/>
                          <a:ea typeface="Geist"/>
                          <a:cs typeface="Geist"/>
                        </a:rPr>
                        <a:t>Application</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Apply admitted membership edits with exact evidence binding</a:t>
                      </a:r>
                    </a:p>
                  </a:txBody>
                  <a:tcPr marL="91440" marR="91440" marT="45720" marB="45720" anchor="ctr">
                    <a:lnR w="7620">
                      <a:solidFill>
                        <a:srgbClr val="EAE4DB"/>
                      </a:solidFill>
                    </a:lnR>
                    <a:lnB w="7620">
                      <a:solidFill>
                        <a:srgbClr val="EAE4DB"/>
                      </a:solidFill>
                    </a:lnB>
                    <a:solidFill>
                      <a:srgbClr val="FAF8F5"/>
                    </a:solidFill>
                  </a:tcPr>
                </a:tc>
              </a:tr>
              <a:tr h="603250">
                <a:tc>
                  <a:txBody>
                    <a:bodyPr lIns="95250" tIns="133350" rIns="171450" bIns="133350">
                      <a:noAutofit/>
                    </a:bodyPr>
                    <a:lstStyle/>
                    <a:p>
                      <a:r>
                        <a:rPr sz="1725" b="0">
                          <a:solidFill>
                            <a:srgbClr val="45403A"/>
                          </a:solidFill>
                          <a:latin typeface="Geist"/>
                          <a:ea typeface="Geist"/>
                          <a:cs typeface="Geist"/>
                        </a:rPr>
                        <a:t>Verification</a:t>
                      </a:r>
                    </a:p>
                  </a:txBody>
                  <a:tcPr marL="91440" marR="91440" marT="45720" marB="45720" anchor="ctr">
                    <a:lnL w="7620">
                      <a:solidFill>
                        <a:srgbClr val="EAE4DB"/>
                      </a:solidFill>
                    </a:lnL>
                    <a:lnR w="7620">
                      <a:solidFill>
                        <a:srgbClr val="EAE4DB"/>
                      </a:solidFill>
                    </a:lnR>
                    <a:lnB w="7620">
                      <a:solidFill>
                        <a:srgbClr val="EAE4DB"/>
                      </a:solidFill>
                    </a:lnB>
                    <a:solidFill>
                      <a:srgbClr val="FAF8F5"/>
                    </a:solidFill>
                  </a:tcPr>
                </a:tc>
                <a:tc>
                  <a:txBody>
                    <a:bodyPr lIns="95250" tIns="133350" rIns="171450" bIns="133350">
                      <a:noAutofit/>
                    </a:bodyPr>
                    <a:lstStyle/>
                    <a:p>
                      <a:r>
                        <a:rPr sz="1725" b="0">
                          <a:solidFill>
                            <a:srgbClr val="45403A"/>
                          </a:solidFill>
                          <a:latin typeface="Geist"/>
                          <a:ea typeface="Geist"/>
                          <a:cs typeface="Geist"/>
                        </a:rPr>
                        <a:t>Keep human verification separate from model suggestions</a:t>
                      </a:r>
                    </a:p>
                  </a:txBody>
                  <a:tcPr marL="91440" marR="91440" marT="45720" marB="45720" anchor="ctr">
                    <a:lnR w="7620">
                      <a:solidFill>
                        <a:srgbClr val="EAE4DB"/>
                      </a:solidFill>
                    </a:lnR>
                    <a:lnB w="7620">
                      <a:solidFill>
                        <a:srgbClr val="EAE4DB"/>
                      </a:solidFill>
                    </a:lnB>
                    <a:solidFill>
                      <a:srgbClr val="FAF8F5"/>
                    </a:solidFill>
                  </a:tcPr>
                </a:tc>
              </a:tr>
            </a:tbl>
          </a:graphicData>
        </a:graphic>
      </p:graphicFrame>
      <p:sp>
        <p:nvSpPr>
          <p:cNvPr id="6" name="">
            <a:extLst xmlns:a="http://schemas.openxmlformats.org/drawingml/2006/main">
              <a:ext uri="{FF2B5EF4-FFF2-40B4-BE49-F238E27FC236}">
                <a16:creationId xmlns:a16="http://schemas.microsoft.com/office/drawing/2014/main" id="{0AC037BC-AA36-48DC-909D-E001798591D5}"/>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A detour can be excluded from a case without asserting that the source was deleted.</a:t>
            </a:r>
          </a:p>
        </p:txBody>
      </p:sp>
      <p:sp>
        <p:nvSpPr>
          <p:cNvPr id="7" name="">
            <a:extLst xmlns:a="http://schemas.openxmlformats.org/drawingml/2006/main">
              <a:ext uri="{FF2B5EF4-FFF2-40B4-BE49-F238E27FC236}">
                <a16:creationId xmlns:a16="http://schemas.microsoft.com/office/drawing/2014/main" id="{4FC83C06-8CBD-417C-9D44-FD6BAB9050B1}"/>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08</a:t>
            </a:r>
          </a:p>
        </p:txBody>
      </p:sp>
    </p:spTree>
    <p:extLst>
      <p:ext uri="{BB962C8B-B14F-4D97-AF65-F5344CB8AC3E}">
        <p14:creationId xmlns:p14="http://schemas.microsoft.com/office/powerpoint/2010/main" val="833512027"/>
      </p:ext>
    </p:extLst>
  </p:cSld>
</p:sld>
</file>

<file path=ppt/slides/slide9.xml><?xml version="1.0" encoding="utf-8"?>
<p:sld xmlns:p="http://schemas.openxmlformats.org/presentationml/2006/main">
  <p:cSld>
    <p:bg>
      <p:bgPr>
        <a:solidFill xmlns:a="http://schemas.openxmlformats.org/drawingml/2006/main">
          <a:srgbClr val="FAF8F5"/>
        </a:solidFill>
      </p:bgPr>
    </p:bg>
    <p:spTree>
      <p:nvGrpSpPr>
        <p:cNvPr id="1" name=""/>
        <p:cNvGrpSpPr/>
        <p:nvPr/>
      </p:nvGrpSpPr>
      <p:grpSpPr>
        <a:xfrm xmlns:a="http://schemas.openxmlformats.org/drawingml/2006/main"/>
      </p:grpSpPr>
      <p:pic>
        <p:nvPicPr>
          <p:cNvPr id="9" name=""/>
          <p:cNvPicPr>
            <a:picLocks xmlns:a="http://schemas.openxmlformats.org/drawingml/2006/main" noChangeAspect="1"/>
          </p:cNvPicPr>
          <p:nvPr/>
        </p:nvPicPr>
        <p:blipFill>
          <a:blip xmlns:r="http://schemas.openxmlformats.org/officeDocument/2006/relationships" xmlns:a="http://schemas.openxmlformats.org/drawingml/2006/main" r:embed="R3906118730504f05"/>
          <a:stretch xmlns:a="http://schemas.openxmlformats.org/drawingml/2006/main"/>
        </p:blipFill>
        <p:spPr>
          <a:xfrm xmlns:a="http://schemas.openxmlformats.org/drawingml/2006/main">
            <a:off x="657225" y="400650"/>
            <a:ext cx="419100" cy="3226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B555645B-7405-4C4A-AC1A-B0B4922DC071}"/>
              </a:ext>
            </a:extLst>
          </p:cNvPr>
          <p:cNvSpPr>
            <a:spLocks xmlns:a="http://schemas.openxmlformats.org/drawingml/2006/main" noGrp="1"/>
          </p:cNvSpPr>
          <p:nvPr/>
        </p:nvSpPr>
        <p:spPr>
          <a:xfrm xmlns:a="http://schemas.openxmlformats.org/drawingml/2006/main">
            <a:off x="1190625" y="409575"/>
            <a:ext cx="2857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75" b="0">
                <a:solidFill>
                  <a:srgbClr val="1A1815"/>
                </a:solidFill>
                <a:latin typeface="Fraunces"/>
                <a:ea typeface="Fraunces"/>
                <a:cs typeface="Fraunces"/>
              </a:defRPr>
            </a:pPr>
            <a:r>
              <a:rPr sz="2175" b="0">
                <a:solidFill>
                  <a:srgbClr val="1A1815"/>
                </a:solidFill>
                <a:latin typeface="Fraunces"/>
                <a:ea typeface="Fraunces"/>
                <a:cs typeface="Fraunces"/>
              </a:rPr>
              <a:t>Gradia</a:t>
            </a:r>
          </a:p>
        </p:txBody>
      </p:sp>
      <p:sp>
        <p:nvSpPr>
          <p:cNvPr id="3" name="">
            <a:extLst xmlns:a="http://schemas.openxmlformats.org/drawingml/2006/main">
              <a:ext uri="{FF2B5EF4-FFF2-40B4-BE49-F238E27FC236}">
                <a16:creationId xmlns:a16="http://schemas.microsoft.com/office/drawing/2014/main" id="{E7102970-260B-4D45-9AB4-CEBC3C927CAA}"/>
              </a:ext>
            </a:extLst>
          </p:cNvPr>
          <p:cNvSpPr>
            <a:spLocks xmlns:a="http://schemas.openxmlformats.org/drawingml/2006/main" noGrp="1"/>
          </p:cNvSpPr>
          <p:nvPr/>
        </p:nvSpPr>
        <p:spPr>
          <a:xfrm xmlns:a="http://schemas.openxmlformats.org/drawingml/2006/main">
            <a:off x="7143750" y="466725"/>
            <a:ext cx="38100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a:ea typeface="Geist"/>
                <a:cs typeface="Geist"/>
              </a:defRPr>
            </a:pPr>
            <a:r>
              <a:rPr sz="1125" b="0">
                <a:solidFill>
                  <a:srgbClr val="6B645A"/>
                </a:solidFill>
                <a:latin typeface="Geist"/>
                <a:ea typeface="Geist"/>
                <a:cs typeface="Geist"/>
              </a:rPr>
              <a:t>Technical architecture</a:t>
            </a:r>
          </a:p>
        </p:txBody>
      </p:sp>
      <p:sp>
        <p:nvSpPr>
          <p:cNvPr id="4" name="">
            <a:extLst xmlns:a="http://schemas.openxmlformats.org/drawingml/2006/main">
              <a:ext uri="{FF2B5EF4-FFF2-40B4-BE49-F238E27FC236}">
                <a16:creationId xmlns:a16="http://schemas.microsoft.com/office/drawing/2014/main" id="{AB0BA31D-C4A3-44D2-BACF-52ED60060F78}"/>
              </a:ext>
            </a:extLst>
          </p:cNvPr>
          <p:cNvSpPr>
            <a:spLocks xmlns:a="http://schemas.openxmlformats.org/drawingml/2006/main" noGrp="1"/>
          </p:cNvSpPr>
          <p:nvPr/>
        </p:nvSpPr>
        <p:spPr>
          <a:xfrm xmlns:a="http://schemas.openxmlformats.org/drawingml/2006/main">
            <a:off x="685800" y="1162050"/>
            <a:ext cx="108204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225" b="0">
                <a:solidFill>
                  <a:srgbClr val="1A1815"/>
                </a:solidFill>
                <a:latin typeface="Fraunces"/>
                <a:ea typeface="Fraunces"/>
                <a:cs typeface="Fraunces"/>
              </a:defRPr>
            </a:pPr>
            <a:r>
              <a:rPr sz="3225" b="0">
                <a:solidFill>
                  <a:srgbClr val="1A1815"/>
                </a:solidFill>
                <a:latin typeface="Fraunces"/>
                <a:ea typeface="Fraunces"/>
                <a:cs typeface="Fraunces"/>
              </a:rPr>
              <a:t>The automatic proposal preserves observation lineage</a:t>
            </a:r>
          </a:p>
        </p:txBody>
      </p:sp>
      <p:sp>
        <p:nvSpPr>
          <p:cNvPr id="5" name="">
            <a:extLst xmlns:a="http://schemas.openxmlformats.org/drawingml/2006/main">
              <a:ext uri="{FF2B5EF4-FFF2-40B4-BE49-F238E27FC236}">
                <a16:creationId xmlns:a16="http://schemas.microsoft.com/office/drawing/2014/main" id="{09612DA4-6C77-4218-BCC2-3A15FCC15D70}"/>
              </a:ext>
            </a:extLst>
          </p:cNvPr>
          <p:cNvSpPr>
            <a:spLocks xmlns:a="http://schemas.openxmlformats.org/drawingml/2006/main" noGrp="1"/>
          </p:cNvSpPr>
          <p:nvPr/>
        </p:nvSpPr>
        <p:spPr>
          <a:xfrm xmlns:a="http://schemas.openxmlformats.org/drawingml/2006/main">
            <a:off x="685800" y="2419350"/>
            <a:ext cx="10477500" cy="1219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3150" b="0">
                <a:solidFill>
                  <a:srgbClr val="1A1815"/>
                </a:solidFill>
                <a:latin typeface="Fraunces"/>
                <a:ea typeface="Fraunces"/>
                <a:cs typeface="Fraunces"/>
              </a:defRPr>
            </a:pPr>
            <a:r>
              <a:rPr sz="3150" b="0">
                <a:solidFill>
                  <a:srgbClr val="1A1815"/>
                </a:solidFill>
                <a:latin typeface="Fraunces"/>
                <a:ea typeface="Fraunces"/>
                <a:cs typeface="Fraunces"/>
              </a:rPr>
              <a:t>10,000 included observations</a:t>
            </a:r>
          </a:p>
          <a:p xmlns:a="http://schemas.openxmlformats.org/drawingml/2006/main">
            <a:pPr>
              <a:defRPr sz="3150" b="0">
                <a:solidFill>
                  <a:srgbClr val="1A1815"/>
                </a:solidFill>
                <a:latin typeface="Fraunces"/>
                <a:ea typeface="Fraunces"/>
                <a:cs typeface="Fraunces"/>
              </a:defRPr>
            </a:pPr>
            <a:r>
              <a:rPr sz="3150" b="0">
                <a:solidFill>
                  <a:srgbClr val="1A1815"/>
                </a:solidFill>
                <a:latin typeface="Fraunces"/>
                <a:ea typeface="Fraunces"/>
                <a:cs typeface="Fraunces"/>
              </a:rPr>
              <a:t>At most 100 chronological action groups</a:t>
            </a:r>
          </a:p>
        </p:txBody>
      </p:sp>
      <p:sp>
        <p:nvSpPr>
          <p:cNvPr id="6" name="">
            <a:extLst xmlns:a="http://schemas.openxmlformats.org/drawingml/2006/main">
              <a:ext uri="{FF2B5EF4-FFF2-40B4-BE49-F238E27FC236}">
                <a16:creationId xmlns:a16="http://schemas.microsoft.com/office/drawing/2014/main" id="{91A755CD-8C14-4907-B5BA-024A9E48010B}"/>
              </a:ext>
            </a:extLst>
          </p:cNvPr>
          <p:cNvSpPr>
            <a:spLocks xmlns:a="http://schemas.openxmlformats.org/drawingml/2006/main" noGrp="1"/>
          </p:cNvSpPr>
          <p:nvPr/>
        </p:nvSpPr>
        <p:spPr>
          <a:xfrm xmlns:a="http://schemas.openxmlformats.org/drawingml/2006/main">
            <a:off x="685800" y="4057650"/>
            <a:ext cx="10477500" cy="1352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2100" b="0">
                <a:solidFill>
                  <a:srgbClr val="45403A"/>
                </a:solidFill>
                <a:latin typeface="Geist"/>
                <a:ea typeface="Geist"/>
                <a:cs typeface="Geist"/>
              </a:defRPr>
            </a:pPr>
            <a:r>
              <a:rPr sz="2100" b="0">
                <a:solidFill>
                  <a:srgbClr val="45403A"/>
                </a:solidFill>
                <a:latin typeface="Geist"/>
                <a:ea typeface="Geist"/>
                <a:cs typeface="Geist"/>
              </a:rPr>
              <a:t>Every group retains up to 100 exact event references.</a:t>
            </a:r>
          </a:p>
          <a:p xmlns:a="http://schemas.openxmlformats.org/drawingml/2006/main">
            <a:pPr>
              <a:defRPr sz="2100" b="0">
                <a:solidFill>
                  <a:srgbClr val="45403A"/>
                </a:solidFill>
                <a:latin typeface="Geist"/>
                <a:ea typeface="Geist"/>
                <a:cs typeface="Geist"/>
              </a:defRPr>
            </a:pPr>
            <a:r>
              <a:rPr sz="2100" b="0">
                <a:solidFill>
                  <a:srgbClr val="45403A"/>
                </a:solidFill>
                <a:latin typeface="Geist"/>
                <a:ea typeface="Geist"/>
                <a:cs typeface="Geist"/>
              </a:rPr>
              <a:t>Source, session and UTC-day boundaries guide grouping.</a:t>
            </a:r>
          </a:p>
          <a:p xmlns:a="http://schemas.openxmlformats.org/drawingml/2006/main">
            <a:pPr>
              <a:defRPr sz="2100" b="0">
                <a:solidFill>
                  <a:srgbClr val="45403A"/>
                </a:solidFill>
                <a:latin typeface="Geist"/>
                <a:ea typeface="Geist"/>
                <a:cs typeface="Geist"/>
              </a:defRPr>
            </a:pPr>
            <a:r>
              <a:rPr sz="2100" b="0">
                <a:solidFill>
                  <a:srgbClr val="45403A"/>
                </a:solidFill>
                <a:latin typeface="Geist"/>
                <a:ea typeface="Geist"/>
                <a:cs typeface="Geist"/>
              </a:rPr>
              <a:t>Balanced chronological batches handle larger boundary counts.</a:t>
            </a:r>
          </a:p>
        </p:txBody>
      </p:sp>
      <p:sp>
        <p:nvSpPr>
          <p:cNvPr id="7" name="">
            <a:extLst xmlns:a="http://schemas.openxmlformats.org/drawingml/2006/main">
              <a:ext uri="{FF2B5EF4-FFF2-40B4-BE49-F238E27FC236}">
                <a16:creationId xmlns:a16="http://schemas.microsoft.com/office/drawing/2014/main" id="{076F7ADE-9723-4988-9EAB-7DE4EFC17E3D}"/>
              </a:ext>
            </a:extLst>
          </p:cNvPr>
          <p:cNvSpPr>
            <a:spLocks xmlns:a="http://schemas.openxmlformats.org/drawingml/2006/main" noGrp="1"/>
          </p:cNvSpPr>
          <p:nvPr/>
        </p:nvSpPr>
        <p:spPr>
          <a:xfrm xmlns:a="http://schemas.openxmlformats.org/drawingml/2006/main">
            <a:off x="685800" y="6200775"/>
            <a:ext cx="108204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200" b="0">
                <a:solidFill>
                  <a:srgbClr val="6B645A"/>
                </a:solidFill>
                <a:latin typeface="Geist"/>
                <a:ea typeface="Geist"/>
                <a:cs typeface="Geist"/>
              </a:defRPr>
            </a:pPr>
            <a:r>
              <a:rPr sz="1200" b="0">
                <a:solidFill>
                  <a:srgbClr val="6B645A"/>
                </a:solidFill>
                <a:latin typeface="Geist"/>
                <a:ea typeface="Geist"/>
                <a:cs typeface="Geist"/>
              </a:rPr>
              <a:t>Grouping preserves order and attribution. The owner supplies business semantics.</a:t>
            </a:r>
          </a:p>
        </p:txBody>
      </p:sp>
      <p:sp>
        <p:nvSpPr>
          <p:cNvPr id="8" name="">
            <a:extLst xmlns:a="http://schemas.openxmlformats.org/drawingml/2006/main">
              <a:ext uri="{FF2B5EF4-FFF2-40B4-BE49-F238E27FC236}">
                <a16:creationId xmlns:a16="http://schemas.microsoft.com/office/drawing/2014/main" id="{331EBBD7-B64E-4A40-AFCE-2C519C8A5567}"/>
              </a:ext>
            </a:extLst>
          </p:cNvPr>
          <p:cNvSpPr>
            <a:spLocks xmlns:a="http://schemas.openxmlformats.org/drawingml/2006/main" noGrp="1"/>
          </p:cNvSpPr>
          <p:nvPr/>
        </p:nvSpPr>
        <p:spPr>
          <a:xfrm xmlns:a="http://schemas.openxmlformats.org/drawingml/2006/main">
            <a:off x="11049000" y="457200"/>
            <a:ext cx="4572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t">
            <a:noAutofit/>
          </a:bodyPr>
          <a:lstStyle xmlns:a="http://schemas.openxmlformats.org/drawingml/2006/main"/>
          <a:p xmlns:a="http://schemas.openxmlformats.org/drawingml/2006/main">
            <a:pPr>
              <a:defRPr sz="1125" b="0">
                <a:solidFill>
                  <a:srgbClr val="6B645A"/>
                </a:solidFill>
                <a:latin typeface="Geist Mono"/>
                <a:ea typeface="Geist Mono"/>
                <a:cs typeface="Geist Mono"/>
              </a:defRPr>
            </a:pPr>
            <a:r>
              <a:rPr sz="1125" b="0">
                <a:solidFill>
                  <a:srgbClr val="6B645A"/>
                </a:solidFill>
                <a:latin typeface="Geist Mono"/>
                <a:ea typeface="Geist Mono"/>
                <a:cs typeface="Geist Mono"/>
              </a:rPr>
              <a:t>09</a:t>
            </a:r>
          </a:p>
        </p:txBody>
      </p:sp>
    </p:spTree>
    <p:extLst>
      <p:ext uri="{BB962C8B-B14F-4D97-AF65-F5344CB8AC3E}">
        <p14:creationId xmlns:p14="http://schemas.microsoft.com/office/powerpoint/2010/main" val="1451405222"/>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2026-09-06T11:53:05.4790000Z</dcterms:created>
  <dcterms:modified xsi:type="dcterms:W3CDTF">2026-09-06T11:53:05.4790000Z</dcterms:modified>
</coreProperties>
</file>